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7"/>
  </p:notesMasterIdLst>
  <p:sldIdLst>
    <p:sldId id="260" r:id="rId2"/>
    <p:sldId id="293" r:id="rId3"/>
    <p:sldId id="294" r:id="rId4"/>
    <p:sldId id="295" r:id="rId5"/>
    <p:sldId id="301" r:id="rId6"/>
    <p:sldId id="317" r:id="rId7"/>
    <p:sldId id="316" r:id="rId8"/>
    <p:sldId id="315" r:id="rId9"/>
    <p:sldId id="306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9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9" r:id="rId26"/>
    <p:sldId id="270" r:id="rId27"/>
    <p:sldId id="268" r:id="rId28"/>
    <p:sldId id="272" r:id="rId29"/>
    <p:sldId id="273" r:id="rId30"/>
    <p:sldId id="271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91" r:id="rId47"/>
    <p:sldId id="292" r:id="rId48"/>
    <p:sldId id="289" r:id="rId49"/>
    <p:sldId id="296" r:id="rId50"/>
    <p:sldId id="302" r:id="rId51"/>
    <p:sldId id="303" r:id="rId52"/>
    <p:sldId id="304" r:id="rId53"/>
    <p:sldId id="298" r:id="rId54"/>
    <p:sldId id="300" r:id="rId55"/>
    <p:sldId id="320" r:id="rId56"/>
    <p:sldId id="322" r:id="rId57"/>
    <p:sldId id="323" r:id="rId58"/>
    <p:sldId id="324" r:id="rId59"/>
    <p:sldId id="325" r:id="rId60"/>
    <p:sldId id="321" r:id="rId61"/>
    <p:sldId id="326" r:id="rId62"/>
    <p:sldId id="327" r:id="rId63"/>
    <p:sldId id="290" r:id="rId64"/>
    <p:sldId id="2325" r:id="rId65"/>
    <p:sldId id="2326" r:id="rId66"/>
    <p:sldId id="328" r:id="rId67"/>
    <p:sldId id="2329" r:id="rId68"/>
    <p:sldId id="2327" r:id="rId69"/>
    <p:sldId id="2328" r:id="rId70"/>
    <p:sldId id="2323" r:id="rId71"/>
    <p:sldId id="2330" r:id="rId72"/>
    <p:sldId id="2334" r:id="rId73"/>
    <p:sldId id="2332" r:id="rId74"/>
    <p:sldId id="2333" r:id="rId75"/>
    <p:sldId id="23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F40FF"/>
    <a:srgbClr val="2C942E"/>
    <a:srgbClr val="FF85FF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201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284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0E26-1E76-6B82-C4B8-4DACAF992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D9054-3CFA-0075-A143-D6209B0C3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E3946-4B6F-BD4F-3735-2F9F0F00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AF4FD-18D8-0B08-C9D9-7EBA9FE8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CADB-DE0A-6D85-F527-1919BC7D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CEFF-4F8D-F1A0-436D-4E2786E2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F0D01-CB79-42E1-CFDF-CC9B686B3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9FD9-21B0-D4C5-7BC5-9E9B5D2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69E40-A18B-6E12-8D0D-7A4A10C7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4002-3D42-C2DA-CC10-6BF38308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DF1F1-717A-7D52-B7A2-DA31547A1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95A71-7F14-3696-2788-05CFA2A07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F317-8CEE-36F0-B8AB-BA5BE264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7D0D-7B29-AFB4-8A89-3F0C138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F577-ADF0-F637-E741-2335B41F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4C45-7343-BCCA-5F38-DE804C3D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A913-FE58-5B9A-9B39-14E631E4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65AF-CC48-6D92-15C8-75F79112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488D9-C39F-1081-0BDA-112BFF36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E7A2-70C7-6027-8B94-4109C8B8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8FC4-24C8-F68D-3D7D-2CDE004E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6C798-688E-2E0C-0A49-FECEF4C3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081D-A083-E8EB-F693-6C65E42B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CBCC-194F-6193-4AFD-12ACD0B9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71E0-C336-0DB1-BB02-272E449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215E-3228-F07B-EC45-2CF02623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F392-3849-BF81-30C7-65AF6C20D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74CA0-F151-A2CA-6DC0-0518DBA3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BA2DD-FA25-FD9E-E848-CCDFC49B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524F4-AACF-8ACF-49F8-22247F02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E13E-C78E-688B-EE04-8C53CA7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DDC-C816-633E-DE47-7E77885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606A4-9425-8A6B-2D45-3E56D0EA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22669-22B9-DB1A-6C55-9539340A2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E3A9-0503-0A57-7ECB-7149EDA4A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F76F2-B5AE-1420-67A6-4DE5023EC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9B6F0-8D84-DD3F-1750-46696C31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69E03-94ED-3C91-C5B8-CCB0F1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F50D6-134F-939D-D1E5-4EBC043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DB79-DF10-721B-5E09-8346161F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64710-452A-2D1F-95C0-45BE9859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9011E-2756-B2DF-20CD-188A8731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B503-97D7-87D7-2408-5A125AB6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55822-33B5-ED7A-D366-75F628E7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2DC72-8F88-3BAE-12CC-77EEF3DA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F73C-9470-9AD2-96BC-260F6449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6304-A2EA-E891-FD11-970499F6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A899-4F33-A5C9-E9DE-C9431473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15F1E-318B-6326-0F5E-232785B2B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8BFB-830D-F2AF-2853-B92419EB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1647D-5599-3A93-7444-929E821D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66614-679B-BA65-0B40-0ECBB29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7561-29B2-3072-4B59-2911E6F1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C2CCB-B11F-51C6-16FB-609C28DCF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5E7E-3DB9-CD2F-B7D8-0705BCDD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38B95-D835-4B8D-BA5D-45C184B8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5C173-9CBC-E00A-1D9F-1B51E48A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2816F-E9E1-1BDF-DCFF-A2545A6D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4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4A773-D25E-6CC9-8A5E-FD3D39F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F593-38EE-11BD-2282-EADA255B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B722C-3861-7BCB-A4B7-AE77C150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2567-94FF-9131-92EC-2563256ED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87-A9B3-0F42-E3A7-8BDBBBC9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/>
              <a:t>Study Design in Epidemiology and Ecology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December 2022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0" y="1420812"/>
            <a:ext cx="4654175" cy="4981575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F0109-0720-5F6A-CEAB-5E50CDD26CD8}"/>
              </a:ext>
            </a:extLst>
          </p:cNvPr>
          <p:cNvSpPr/>
          <p:nvPr/>
        </p:nvSpPr>
        <p:spPr>
          <a:xfrm>
            <a:off x="2672975" y="5076824"/>
            <a:ext cx="2026026" cy="1325563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3A179-E69E-CA01-90E3-EF1E0D1D56F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16264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0" y="1420812"/>
            <a:ext cx="4654175" cy="4981575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</p:spTree>
    <p:extLst>
      <p:ext uri="{BB962C8B-B14F-4D97-AF65-F5344CB8AC3E}">
        <p14:creationId xmlns:p14="http://schemas.microsoft.com/office/powerpoint/2010/main" val="86344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0" y="1420812"/>
            <a:ext cx="4654175" cy="32019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80FD-B9FF-28F2-416D-C682874D905E}"/>
              </a:ext>
            </a:extLst>
          </p:cNvPr>
          <p:cNvSpPr/>
          <p:nvPr/>
        </p:nvSpPr>
        <p:spPr>
          <a:xfrm>
            <a:off x="7162800" y="4622799"/>
            <a:ext cx="2177675" cy="1870076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</p:spTree>
    <p:extLst>
      <p:ext uri="{BB962C8B-B14F-4D97-AF65-F5344CB8AC3E}">
        <p14:creationId xmlns:p14="http://schemas.microsoft.com/office/powerpoint/2010/main" val="217485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0" y="1420812"/>
            <a:ext cx="4654175" cy="32019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8FFEF-8D51-1620-F240-F11437582761}"/>
              </a:ext>
            </a:extLst>
          </p:cNvPr>
          <p:cNvSpPr txBox="1"/>
          <p:nvPr/>
        </p:nvSpPr>
        <p:spPr>
          <a:xfrm>
            <a:off x="9331138" y="5294569"/>
            <a:ext cx="107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design</a:t>
            </a:r>
          </a:p>
        </p:txBody>
      </p:sp>
    </p:spTree>
    <p:extLst>
      <p:ext uri="{BB962C8B-B14F-4D97-AF65-F5344CB8AC3E}">
        <p14:creationId xmlns:p14="http://schemas.microsoft.com/office/powerpoint/2010/main" val="999727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1" y="1420812"/>
            <a:ext cx="2298774" cy="32019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8FFEF-8D51-1620-F240-F11437582761}"/>
              </a:ext>
            </a:extLst>
          </p:cNvPr>
          <p:cNvSpPr txBox="1"/>
          <p:nvPr/>
        </p:nvSpPr>
        <p:spPr>
          <a:xfrm>
            <a:off x="9331138" y="5294569"/>
            <a:ext cx="107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AFFE5-83D1-3401-2B80-F6CCC860BFAB}"/>
              </a:ext>
            </a:extLst>
          </p:cNvPr>
          <p:cNvSpPr/>
          <p:nvPr/>
        </p:nvSpPr>
        <p:spPr>
          <a:xfrm>
            <a:off x="6985074" y="1420812"/>
            <a:ext cx="2298774" cy="2245044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E0A2-AF8D-8695-4E7E-A1E8E4DADC57}"/>
              </a:ext>
            </a:extLst>
          </p:cNvPr>
          <p:cNvSpPr txBox="1"/>
          <p:nvPr/>
        </p:nvSpPr>
        <p:spPr>
          <a:xfrm>
            <a:off x="9340474" y="3797229"/>
            <a:ext cx="148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73219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1" y="1420812"/>
            <a:ext cx="2298774" cy="32019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8FFEF-8D51-1620-F240-F11437582761}"/>
              </a:ext>
            </a:extLst>
          </p:cNvPr>
          <p:cNvSpPr txBox="1"/>
          <p:nvPr/>
        </p:nvSpPr>
        <p:spPr>
          <a:xfrm>
            <a:off x="9331138" y="5294569"/>
            <a:ext cx="107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E0A2-AF8D-8695-4E7E-A1E8E4DADC57}"/>
              </a:ext>
            </a:extLst>
          </p:cNvPr>
          <p:cNvSpPr txBox="1"/>
          <p:nvPr/>
        </p:nvSpPr>
        <p:spPr>
          <a:xfrm>
            <a:off x="9340474" y="3797229"/>
            <a:ext cx="148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D606-685B-EDF9-F038-C4F42BE0F5C0}"/>
              </a:ext>
            </a:extLst>
          </p:cNvPr>
          <p:cNvSpPr txBox="1"/>
          <p:nvPr/>
        </p:nvSpPr>
        <p:spPr>
          <a:xfrm>
            <a:off x="9340474" y="2247144"/>
            <a:ext cx="148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fitting</a:t>
            </a:r>
          </a:p>
        </p:txBody>
      </p:sp>
    </p:spTree>
    <p:extLst>
      <p:ext uri="{BB962C8B-B14F-4D97-AF65-F5344CB8AC3E}">
        <p14:creationId xmlns:p14="http://schemas.microsoft.com/office/powerpoint/2010/main" val="265647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572"/>
            <a:ext cx="10515600" cy="1325563"/>
          </a:xfrm>
        </p:spPr>
        <p:txBody>
          <a:bodyPr/>
          <a:lstStyle/>
          <a:p>
            <a:r>
              <a:rPr lang="en-US" dirty="0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8FFEF-8D51-1620-F240-F11437582761}"/>
              </a:ext>
            </a:extLst>
          </p:cNvPr>
          <p:cNvSpPr txBox="1"/>
          <p:nvPr/>
        </p:nvSpPr>
        <p:spPr>
          <a:xfrm>
            <a:off x="9331138" y="5294569"/>
            <a:ext cx="107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E0A2-AF8D-8695-4E7E-A1E8E4DADC57}"/>
              </a:ext>
            </a:extLst>
          </p:cNvPr>
          <p:cNvSpPr txBox="1"/>
          <p:nvPr/>
        </p:nvSpPr>
        <p:spPr>
          <a:xfrm>
            <a:off x="9340474" y="3797229"/>
            <a:ext cx="148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D606-685B-EDF9-F038-C4F42BE0F5C0}"/>
              </a:ext>
            </a:extLst>
          </p:cNvPr>
          <p:cNvSpPr txBox="1"/>
          <p:nvPr/>
        </p:nvSpPr>
        <p:spPr>
          <a:xfrm>
            <a:off x="9340474" y="2247144"/>
            <a:ext cx="148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14B4F-F1C2-3DAA-4701-E1F0EC6CBB8C}"/>
              </a:ext>
            </a:extLst>
          </p:cNvPr>
          <p:cNvSpPr txBox="1"/>
          <p:nvPr/>
        </p:nvSpPr>
        <p:spPr>
          <a:xfrm>
            <a:off x="5062711" y="1172646"/>
            <a:ext cx="212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257933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D4B0D-B08C-2581-EDA5-CADC7508F6BB}"/>
              </a:ext>
            </a:extLst>
          </p:cNvPr>
          <p:cNvSpPr txBox="1"/>
          <p:nvPr/>
        </p:nvSpPr>
        <p:spPr>
          <a:xfrm>
            <a:off x="1079500" y="1674674"/>
            <a:ext cx="9829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rational dialogue between researchers from multiple disciplines through a series of iterative steps, ultimately leading to improved causal inference and predictive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biologists and </a:t>
            </a:r>
            <a:r>
              <a:rPr lang="en-US" sz="3000" dirty="0" err="1"/>
              <a:t>modellers</a:t>
            </a:r>
            <a:r>
              <a:rPr lang="en-US" sz="3000" dirty="0"/>
              <a:t> collaborate at all stages of the study, from initial model formulation and field study design, to data collection and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applicable in both ecology AND epidemiology!</a:t>
            </a:r>
          </a:p>
        </p:txBody>
      </p:sp>
    </p:spTree>
    <p:extLst>
      <p:ext uri="{BB962C8B-B14F-4D97-AF65-F5344CB8AC3E}">
        <p14:creationId xmlns:p14="http://schemas.microsoft.com/office/powerpoint/2010/main" val="232448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</p:spTree>
    <p:extLst>
      <p:ext uri="{BB962C8B-B14F-4D97-AF65-F5344CB8AC3E}">
        <p14:creationId xmlns:p14="http://schemas.microsoft.com/office/powerpoint/2010/main" val="198600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01CBE9-1030-390E-F226-E7A26C590028}"/>
              </a:ext>
            </a:extLst>
          </p:cNvPr>
          <p:cNvSpPr/>
          <p:nvPr/>
        </p:nvSpPr>
        <p:spPr>
          <a:xfrm>
            <a:off x="982827" y="2871685"/>
            <a:ext cx="3673152" cy="3451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Source Population</a:t>
            </a: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8F2147-F3A2-900C-876D-7D9A0AA565BC}"/>
              </a:ext>
            </a:extLst>
          </p:cNvPr>
          <p:cNvSpPr txBox="1">
            <a:spLocks/>
          </p:cNvSpPr>
          <p:nvPr/>
        </p:nvSpPr>
        <p:spPr>
          <a:xfrm>
            <a:off x="5570377" y="3046904"/>
            <a:ext cx="599258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Source: </a:t>
            </a:r>
            <a:r>
              <a:rPr lang="en-US" dirty="0"/>
              <a:t>Population from which study participants are drawn</a:t>
            </a:r>
          </a:p>
        </p:txBody>
      </p:sp>
    </p:spTree>
    <p:extLst>
      <p:ext uri="{BB962C8B-B14F-4D97-AF65-F5344CB8AC3E}">
        <p14:creationId xmlns:p14="http://schemas.microsoft.com/office/powerpoint/2010/main" val="391002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F27F-8B3D-7E6E-0497-45FB04D81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925389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A2D-757E-7AC6-600C-3C5BB567CE23}"/>
              </a:ext>
            </a:extLst>
          </p:cNvPr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Empirical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B0249-8E60-7BA7-3229-70CAD627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A5035-6169-0AEB-C370-6C2DF9DDC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7FD3-45EE-A98E-7AEC-8061FC08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569B-0981-C187-4CDB-A9970F089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7D9C-793F-C420-246D-82B15A1F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B90A6D-1953-9BEA-E95A-229ADAD80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4886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Just measure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Interfere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with x or the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Create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34EAB9-9B11-D760-FC69-1978AF35910F}"/>
              </a:ext>
            </a:extLst>
          </p:cNvPr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FC9A-2C62-07B5-DDAF-7EC21066C676}"/>
              </a:ext>
            </a:extLst>
          </p:cNvPr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ABAF7B-1D3C-C23C-7FA0-BAE09E851465}"/>
              </a:ext>
            </a:extLst>
          </p:cNvPr>
          <p:cNvSpPr/>
          <p:nvPr/>
        </p:nvSpPr>
        <p:spPr>
          <a:xfrm rot="16200000">
            <a:off x="4523753" y="3389294"/>
            <a:ext cx="463924" cy="544313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807E5E-7C22-B777-E050-727D388412DC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</p:spTree>
    <p:extLst>
      <p:ext uri="{BB962C8B-B14F-4D97-AF65-F5344CB8AC3E}">
        <p14:creationId xmlns:p14="http://schemas.microsoft.com/office/powerpoint/2010/main" val="2191110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01CBE9-1030-390E-F226-E7A26C590028}"/>
              </a:ext>
            </a:extLst>
          </p:cNvPr>
          <p:cNvSpPr/>
          <p:nvPr/>
        </p:nvSpPr>
        <p:spPr>
          <a:xfrm>
            <a:off x="982827" y="2871685"/>
            <a:ext cx="3673152" cy="3451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Source Population</a:t>
            </a: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3755E4-56FD-2E9D-8B06-A62916DD4D2F}"/>
              </a:ext>
            </a:extLst>
          </p:cNvPr>
          <p:cNvSpPr/>
          <p:nvPr/>
        </p:nvSpPr>
        <p:spPr>
          <a:xfrm>
            <a:off x="1789926" y="4224916"/>
            <a:ext cx="2058954" cy="209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Study Population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8F2147-F3A2-900C-876D-7D9A0AA565BC}"/>
              </a:ext>
            </a:extLst>
          </p:cNvPr>
          <p:cNvSpPr txBox="1">
            <a:spLocks/>
          </p:cNvSpPr>
          <p:nvPr/>
        </p:nvSpPr>
        <p:spPr>
          <a:xfrm>
            <a:off x="5570377" y="3046904"/>
            <a:ext cx="599258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Source: </a:t>
            </a:r>
            <a:r>
              <a:rPr lang="en-US" dirty="0"/>
              <a:t>Population from which study participants are drawn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792F4F8-4555-39AB-ADD1-633B2FF9E21A}"/>
              </a:ext>
            </a:extLst>
          </p:cNvPr>
          <p:cNvSpPr txBox="1">
            <a:spLocks/>
          </p:cNvSpPr>
          <p:nvPr/>
        </p:nvSpPr>
        <p:spPr>
          <a:xfrm>
            <a:off x="5570377" y="4334975"/>
            <a:ext cx="5548601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Study: </a:t>
            </a:r>
            <a:r>
              <a:rPr lang="en-US" dirty="0"/>
              <a:t>Actual sampled population</a:t>
            </a:r>
          </a:p>
        </p:txBody>
      </p:sp>
    </p:spTree>
    <p:extLst>
      <p:ext uri="{BB962C8B-B14F-4D97-AF65-F5344CB8AC3E}">
        <p14:creationId xmlns:p14="http://schemas.microsoft.com/office/powerpoint/2010/main" val="371055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01CBE9-1030-390E-F226-E7A26C590028}"/>
              </a:ext>
            </a:extLst>
          </p:cNvPr>
          <p:cNvSpPr/>
          <p:nvPr/>
        </p:nvSpPr>
        <p:spPr>
          <a:xfrm>
            <a:off x="982827" y="2871685"/>
            <a:ext cx="3673152" cy="3451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Source Population</a:t>
            </a: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3755E4-56FD-2E9D-8B06-A62916DD4D2F}"/>
              </a:ext>
            </a:extLst>
          </p:cNvPr>
          <p:cNvSpPr/>
          <p:nvPr/>
        </p:nvSpPr>
        <p:spPr>
          <a:xfrm>
            <a:off x="1789926" y="4224916"/>
            <a:ext cx="2058954" cy="209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Study Population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8F2147-F3A2-900C-876D-7D9A0AA565BC}"/>
              </a:ext>
            </a:extLst>
          </p:cNvPr>
          <p:cNvSpPr txBox="1">
            <a:spLocks/>
          </p:cNvSpPr>
          <p:nvPr/>
        </p:nvSpPr>
        <p:spPr>
          <a:xfrm>
            <a:off x="5570377" y="3046904"/>
            <a:ext cx="599258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Source: </a:t>
            </a:r>
            <a:r>
              <a:rPr lang="en-US" dirty="0"/>
              <a:t>Population from which study participants are drawn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792F4F8-4555-39AB-ADD1-633B2FF9E21A}"/>
              </a:ext>
            </a:extLst>
          </p:cNvPr>
          <p:cNvSpPr txBox="1">
            <a:spLocks/>
          </p:cNvSpPr>
          <p:nvPr/>
        </p:nvSpPr>
        <p:spPr>
          <a:xfrm>
            <a:off x="5570377" y="4334975"/>
            <a:ext cx="5548601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Study: </a:t>
            </a:r>
            <a:r>
              <a:rPr lang="en-US" dirty="0"/>
              <a:t>Actual sampled population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07801CE-BEBE-DA30-893D-1977B30CFECB}"/>
              </a:ext>
            </a:extLst>
          </p:cNvPr>
          <p:cNvSpPr txBox="1">
            <a:spLocks/>
          </p:cNvSpPr>
          <p:nvPr/>
        </p:nvSpPr>
        <p:spPr>
          <a:xfrm>
            <a:off x="394997" y="6322780"/>
            <a:ext cx="12241763" cy="864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rgbClr val="C00000"/>
                </a:solidFill>
              </a:rPr>
              <a:t>Well-designed studies allow us to make inferences about the target population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7ADE6373-3B86-13A3-CF1E-E95F886858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715" y="4409641"/>
            <a:ext cx="1001018" cy="619713"/>
          </a:xfrm>
          <a:prstGeom prst="curvedConnector3">
            <a:avLst>
              <a:gd name="adj1" fmla="val -245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66DE24E-1EB8-3FD7-8F38-09837B1EB7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73080" y="3249762"/>
            <a:ext cx="1001018" cy="619713"/>
          </a:xfrm>
          <a:prstGeom prst="curvedConnector3">
            <a:avLst>
              <a:gd name="adj1" fmla="val -245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0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14FE-E382-BB3C-3463-66AB370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5"/>
            <a:ext cx="10515600" cy="1325563"/>
          </a:xfrm>
        </p:spPr>
        <p:txBody>
          <a:bodyPr/>
          <a:lstStyle/>
          <a:p>
            <a:r>
              <a:rPr lang="en-US" dirty="0"/>
              <a:t>Different Study Types in Epidemiology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EA1648-CA86-C50F-02BA-2405844A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3862"/>
          <a:stretch/>
        </p:blipFill>
        <p:spPr>
          <a:xfrm>
            <a:off x="1418253" y="1324947"/>
            <a:ext cx="8762025" cy="4870580"/>
          </a:xfrm>
        </p:spPr>
      </p:pic>
    </p:spTree>
    <p:extLst>
      <p:ext uri="{BB962C8B-B14F-4D97-AF65-F5344CB8AC3E}">
        <p14:creationId xmlns:p14="http://schemas.microsoft.com/office/powerpoint/2010/main" val="3658175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90741-4FD9-619C-AD1E-6CD68DDB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941"/>
            <a:ext cx="10515600" cy="1739118"/>
          </a:xfrm>
        </p:spPr>
      </p:pic>
    </p:spTree>
    <p:extLst>
      <p:ext uri="{BB962C8B-B14F-4D97-AF65-F5344CB8AC3E}">
        <p14:creationId xmlns:p14="http://schemas.microsoft.com/office/powerpoint/2010/main" val="8520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90741-4FD9-619C-AD1E-6CD68DDB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3890"/>
            <a:ext cx="10515600" cy="1739118"/>
          </a:xfr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6FA5B5-05E1-9E0C-F043-174B7635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3"/>
          <a:stretch/>
        </p:blipFill>
        <p:spPr>
          <a:xfrm>
            <a:off x="914792" y="223939"/>
            <a:ext cx="10634576" cy="66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15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90741-4FD9-619C-AD1E-6CD68DDB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3890"/>
            <a:ext cx="10515600" cy="1739118"/>
          </a:xfr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6FA5B5-05E1-9E0C-F043-174B7635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" b="75617"/>
          <a:stretch/>
        </p:blipFill>
        <p:spPr>
          <a:xfrm>
            <a:off x="914792" y="223939"/>
            <a:ext cx="10634576" cy="1455571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F910BE-2064-C84C-4518-FC428A8B8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78" y="1679510"/>
            <a:ext cx="10596643" cy="47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6FA5B5-05E1-9E0C-F043-174B76357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6B7CB52-0F9E-E45A-D970-5C894E23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66" y="1435050"/>
            <a:ext cx="9719082" cy="51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9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50087BE-4BC6-6E62-35FD-531C2C0BD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3282" b="79161"/>
          <a:stretch/>
        </p:blipFill>
        <p:spPr>
          <a:xfrm>
            <a:off x="3048000" y="223939"/>
            <a:ext cx="84247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193C8-D16E-C78C-BBAB-C878370AC12F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C4394C-2E53-CC84-1D51-A2C76E787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  <a:p>
            <a:r>
              <a:rPr lang="en-US" dirty="0"/>
              <a:t>Examines relationship between diseases and other variables of interest (e.g. geographic distribution)</a:t>
            </a:r>
          </a:p>
          <a:p>
            <a:r>
              <a:rPr lang="en-US" dirty="0"/>
              <a:t>Presence/absence of disease is determined for all members of a population</a:t>
            </a:r>
          </a:p>
          <a:p>
            <a:r>
              <a:rPr lang="en-US" dirty="0"/>
              <a:t>Commonly used to estimate prevalence (rather than incidence)</a:t>
            </a:r>
          </a:p>
          <a:p>
            <a:r>
              <a:rPr lang="en-US" dirty="0"/>
              <a:t>A single snapshot of the population at a moment in time</a:t>
            </a:r>
          </a:p>
          <a:p>
            <a:r>
              <a:rPr lang="en-US" dirty="0"/>
              <a:t>Exposure and outcome are assessed simultaneously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1ED5F-B3E4-1D8B-3096-CBCB8B9C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53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t="3282" b="79161"/>
          <a:stretch/>
        </p:blipFill>
        <p:spPr>
          <a:xfrm>
            <a:off x="3172408" y="223939"/>
            <a:ext cx="8300367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DA646-AECC-A13D-AE2A-445DE815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6D371EE-F4B4-28E0-5C0A-87DD4CE90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14" y="2673737"/>
            <a:ext cx="7772400" cy="33946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890FD0-E564-ED3A-46DD-13F71965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5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t="3282" b="79161"/>
          <a:stretch/>
        </p:blipFill>
        <p:spPr>
          <a:xfrm>
            <a:off x="3172408" y="223939"/>
            <a:ext cx="8300367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DA646-AECC-A13D-AE2A-445DE815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4E552EB-F2D5-6CFB-2EF2-6324C0ECA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44" y="2716965"/>
            <a:ext cx="7772400" cy="33705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84EF03-0890-B9EF-D524-C3D76B89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0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F27F-8B3D-7E6E-0497-45FB04D81824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A2D-757E-7AC6-600C-3C5BB567CE23}"/>
              </a:ext>
            </a:extLst>
          </p:cNvPr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Empirical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B0249-8E60-7BA7-3229-70CAD627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A5035-6169-0AEB-C370-6C2DF9DDC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7FD3-45EE-A98E-7AEC-8061FC08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569B-0981-C187-4CDB-A9970F089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7D9C-793F-C420-246D-82B15A1F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B90A6D-1953-9BEA-E95A-229ADAD803BA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Just measure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Interfere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with x or the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Create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34EAB9-9B11-D760-FC69-1978AF35910F}"/>
              </a:ext>
            </a:extLst>
          </p:cNvPr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FC9A-2C62-07B5-DDAF-7EC21066C676}"/>
              </a:ext>
            </a:extLst>
          </p:cNvPr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ABAF7B-1D3C-C23C-7FA0-BAE09E851465}"/>
              </a:ext>
            </a:extLst>
          </p:cNvPr>
          <p:cNvSpPr/>
          <p:nvPr/>
        </p:nvSpPr>
        <p:spPr>
          <a:xfrm rot="16200000">
            <a:off x="4523753" y="3389294"/>
            <a:ext cx="463924" cy="544313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807E5E-7C22-B777-E050-727D388412DC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CF4D602-F631-241F-1817-C8AFA2CD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002" y="5087937"/>
            <a:ext cx="4626976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FF40FF"/>
                </a:solidFill>
              </a:rPr>
              <a:t>How do we choose the best method of data collection?</a:t>
            </a:r>
            <a:endParaRPr lang="en-US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54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3282" b="79161"/>
          <a:stretch/>
        </p:blipFill>
        <p:spPr>
          <a:xfrm>
            <a:off x="3048000" y="223939"/>
            <a:ext cx="84247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B16E304-F953-822B-AFF0-D8FDC81A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27" y="2294022"/>
            <a:ext cx="7562597" cy="44407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DA646-AECC-A13D-AE2A-445DE815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816320-6DE2-E65A-8E12-0AF52CA4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6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9" t="3282" b="79161"/>
          <a:stretch/>
        </p:blipFill>
        <p:spPr>
          <a:xfrm>
            <a:off x="3060700" y="223939"/>
            <a:ext cx="84120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r>
              <a:rPr lang="en-US" dirty="0">
                <a:effectLst/>
              </a:rPr>
              <a:t>The observational epidemiological study of </a:t>
            </a:r>
            <a:r>
              <a:rPr lang="en-US" b="1" dirty="0">
                <a:effectLst/>
              </a:rPr>
              <a:t>persons with a disease of interest</a:t>
            </a:r>
            <a:r>
              <a:rPr lang="en-US" dirty="0">
                <a:effectLst/>
              </a:rPr>
              <a:t> and a suitable </a:t>
            </a:r>
            <a:r>
              <a:rPr lang="en-US" b="1" dirty="0">
                <a:effectLst/>
              </a:rPr>
              <a:t>control group of persons without the disease</a:t>
            </a:r>
          </a:p>
          <a:p>
            <a:r>
              <a:rPr lang="en-US" dirty="0">
                <a:effectLst/>
              </a:rPr>
              <a:t>Potential relationship of a </a:t>
            </a:r>
            <a:r>
              <a:rPr lang="en-US" b="1" dirty="0">
                <a:effectLst/>
              </a:rPr>
              <a:t>suspected risk facto</a:t>
            </a:r>
            <a:r>
              <a:rPr lang="en-US" dirty="0">
                <a:effectLst/>
              </a:rPr>
              <a:t>r or an attribute to the disease is examined by </a:t>
            </a:r>
            <a:r>
              <a:rPr lang="en-US" b="1" dirty="0">
                <a:solidFill>
                  <a:srgbClr val="C00000"/>
                </a:solidFill>
                <a:effectLst/>
              </a:rPr>
              <a:t>comparing the the disease and non-diseased subjects</a:t>
            </a:r>
            <a:r>
              <a:rPr lang="en-US" dirty="0">
                <a:effectLst/>
              </a:rPr>
              <a:t> with regard to how frequently the factor or attribute is present in each of these groups.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0C809B-5552-C31B-6150-F9446785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89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0" t="3282" b="79161"/>
          <a:stretch/>
        </p:blipFill>
        <p:spPr>
          <a:xfrm>
            <a:off x="3251200" y="223939"/>
            <a:ext cx="8221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28290E-6A82-B274-2B30-CCA2CE5A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06" y="2334831"/>
            <a:ext cx="6274327" cy="4523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CAA585-150A-7A48-1F14-89E98E88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91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3282" b="79161"/>
          <a:stretch/>
        </p:blipFill>
        <p:spPr>
          <a:xfrm>
            <a:off x="3162300" y="223939"/>
            <a:ext cx="83104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28290E-6A82-B274-2B30-CCA2CE5A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06" y="2334831"/>
            <a:ext cx="6274327" cy="45231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336F8-C553-95FC-F915-1A513B2DA495}"/>
              </a:ext>
            </a:extLst>
          </p:cNvPr>
          <p:cNvSpPr/>
          <p:nvPr/>
        </p:nvSpPr>
        <p:spPr>
          <a:xfrm>
            <a:off x="2572137" y="3671596"/>
            <a:ext cx="7346302" cy="14229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What is the relationship between maternal Zika infection and microcephaly?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7B011-BDA4-17AA-E082-1ACED3EB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80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3282" b="79161"/>
          <a:stretch/>
        </p:blipFill>
        <p:spPr>
          <a:xfrm>
            <a:off x="3162300" y="223939"/>
            <a:ext cx="83104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15FD72-2C86-07B0-CEEB-A6047EF1C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" t="857" r="-1" b="1"/>
          <a:stretch/>
        </p:blipFill>
        <p:spPr>
          <a:xfrm>
            <a:off x="2838659" y="2321169"/>
            <a:ext cx="6226006" cy="4449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D0E146-BFB9-6558-866A-D46E7B9E9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80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3" t="3282" b="79161"/>
          <a:stretch/>
        </p:blipFill>
        <p:spPr>
          <a:xfrm>
            <a:off x="3200400" y="223939"/>
            <a:ext cx="82723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C1859BE-5C1E-4092-08C2-0905F773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2392085"/>
            <a:ext cx="7772400" cy="43516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834E93-9F42-AD08-9577-B35503BEF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6" t="3282" b="79161"/>
          <a:stretch/>
        </p:blipFill>
        <p:spPr>
          <a:xfrm>
            <a:off x="3111500" y="223939"/>
            <a:ext cx="83612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64457C9-0348-3770-02CF-BF1E36D2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97" y="1800224"/>
            <a:ext cx="7873141" cy="49565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B56E13-5FE0-6406-4D4A-B16DFCE94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9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5" t="3282" b="79161"/>
          <a:stretch/>
        </p:blipFill>
        <p:spPr>
          <a:xfrm>
            <a:off x="3136900" y="223939"/>
            <a:ext cx="83358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r>
              <a:rPr lang="en-US" dirty="0">
                <a:effectLst/>
              </a:rPr>
              <a:t>Enrolled group of people who have a common experience or grouping.</a:t>
            </a:r>
          </a:p>
          <a:p>
            <a:r>
              <a:rPr lang="en-US" dirty="0">
                <a:effectLst/>
              </a:rPr>
              <a:t>Age cohort, risk cohort</a:t>
            </a:r>
          </a:p>
          <a:p>
            <a:r>
              <a:rPr lang="en-US" dirty="0">
                <a:effectLst/>
              </a:rPr>
              <a:t>General population sample</a:t>
            </a:r>
          </a:p>
          <a:p>
            <a:r>
              <a:rPr lang="en-US" dirty="0">
                <a:effectLst/>
              </a:rPr>
              <a:t>Clinic based</a:t>
            </a:r>
          </a:p>
          <a:p>
            <a:r>
              <a:rPr lang="en-US" dirty="0">
                <a:effectLst/>
              </a:rPr>
              <a:t>Prospective or retrospective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AE9FA-7D29-E02E-DA08-BA164921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29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1" t="3282" b="79161"/>
          <a:stretch/>
        </p:blipFill>
        <p:spPr>
          <a:xfrm>
            <a:off x="3238500" y="223939"/>
            <a:ext cx="82342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2CE5A4D-25C9-9F7E-7A87-BCCF7D7D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3" y="2497834"/>
            <a:ext cx="7772400" cy="4029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65C2A6-9EB5-867C-1607-E3D3D3F8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55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2CE5A4D-25C9-9F7E-7A87-BCCF7D7D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3" y="2497834"/>
            <a:ext cx="7772400" cy="40290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EF251-C758-6FF1-F7FF-8BBFCF4B32B0}"/>
              </a:ext>
            </a:extLst>
          </p:cNvPr>
          <p:cNvSpPr/>
          <p:nvPr/>
        </p:nvSpPr>
        <p:spPr>
          <a:xfrm>
            <a:off x="1959624" y="3429000"/>
            <a:ext cx="7346302" cy="14229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What is the rate of maternal-fetal transmission of Zika virus?</a:t>
            </a:r>
          </a:p>
        </p:txBody>
      </p:sp>
    </p:spTree>
    <p:extLst>
      <p:ext uri="{BB962C8B-B14F-4D97-AF65-F5344CB8AC3E}">
        <p14:creationId xmlns:p14="http://schemas.microsoft.com/office/powerpoint/2010/main" val="226533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F27F-8B3D-7E6E-0497-45FB04D81824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A2D-757E-7AC6-600C-3C5BB567CE23}"/>
              </a:ext>
            </a:extLst>
          </p:cNvPr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Empirical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B0249-8E60-7BA7-3229-70CAD627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A5035-6169-0AEB-C370-6C2DF9DDC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7FD3-45EE-A98E-7AEC-8061FC08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569B-0981-C187-4CDB-A9970F089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7D9C-793F-C420-246D-82B15A1F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B90A6D-1953-9BEA-E95A-229ADAD803BA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Just measure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Interfere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with x or the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Create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34EAB9-9B11-D760-FC69-1978AF35910F}"/>
              </a:ext>
            </a:extLst>
          </p:cNvPr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FC9A-2C62-07B5-DDAF-7EC21066C676}"/>
              </a:ext>
            </a:extLst>
          </p:cNvPr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ABAF7B-1D3C-C23C-7FA0-BAE09E851465}"/>
              </a:ext>
            </a:extLst>
          </p:cNvPr>
          <p:cNvSpPr/>
          <p:nvPr/>
        </p:nvSpPr>
        <p:spPr>
          <a:xfrm rot="16200000">
            <a:off x="4523753" y="3389294"/>
            <a:ext cx="463924" cy="544313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807E5E-7C22-B777-E050-727D388412DC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CF4D602-F631-241F-1817-C8AFA2CD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002" y="5087937"/>
            <a:ext cx="4626976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FF40FF"/>
                </a:solidFill>
              </a:rPr>
              <a:t>How do we choose the best method of data collection?</a:t>
            </a:r>
          </a:p>
          <a:p>
            <a:pPr marL="0" indent="0">
              <a:buNone/>
            </a:pPr>
            <a:r>
              <a:rPr lang="en-US" i="1" dirty="0"/>
              <a:t>The ‘best method’ will depend on the question!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90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4" t="3282" b="79161"/>
          <a:stretch/>
        </p:blipFill>
        <p:spPr>
          <a:xfrm>
            <a:off x="3175000" y="223939"/>
            <a:ext cx="82977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E743B1D-5831-401C-32A1-BF9CF072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3" y="2639601"/>
            <a:ext cx="7772400" cy="3994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1CEC4-4ACD-7F10-3108-5520F854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8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5" t="3282" b="79161"/>
          <a:stretch/>
        </p:blipFill>
        <p:spPr>
          <a:xfrm>
            <a:off x="3149600" y="223939"/>
            <a:ext cx="83231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93DF832-F1CA-7186-5B6B-EB21DB09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08" y="2368067"/>
            <a:ext cx="7200562" cy="4345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CC7D3-8EB0-93DC-580B-3DA195A78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6" t="3282" b="79161"/>
          <a:stretch/>
        </p:blipFill>
        <p:spPr>
          <a:xfrm>
            <a:off x="3111500" y="223939"/>
            <a:ext cx="83612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r>
              <a:rPr lang="en-US" dirty="0">
                <a:effectLst/>
              </a:rPr>
              <a:t>Experiment in which subjects are </a:t>
            </a:r>
            <a:r>
              <a:rPr lang="en-US" b="1" dirty="0">
                <a:effectLst/>
              </a:rPr>
              <a:t>randomly allocated into groups </a:t>
            </a:r>
            <a:r>
              <a:rPr lang="en-US" dirty="0">
                <a:effectLst/>
              </a:rPr>
              <a:t>(test and control that are comparable) </a:t>
            </a:r>
            <a:r>
              <a:rPr lang="en-US" b="1" dirty="0">
                <a:solidFill>
                  <a:srgbClr val="C00000"/>
                </a:solidFill>
                <a:effectLst/>
              </a:rPr>
              <a:t>to receive or not to receive </a:t>
            </a:r>
            <a:r>
              <a:rPr lang="en-US" dirty="0">
                <a:effectLst/>
              </a:rPr>
              <a:t>a</a:t>
            </a:r>
            <a:r>
              <a:rPr lang="en-US" dirty="0"/>
              <a:t> </a:t>
            </a:r>
            <a:r>
              <a:rPr lang="en-US" dirty="0">
                <a:effectLst/>
              </a:rPr>
              <a:t>preventative or a therapeutic procedure or intervention.</a:t>
            </a:r>
          </a:p>
          <a:p>
            <a:r>
              <a:rPr lang="en-US" dirty="0">
                <a:effectLst/>
              </a:rPr>
              <a:t>Results are assessed by </a:t>
            </a:r>
            <a:r>
              <a:rPr lang="en-US" b="1" dirty="0">
                <a:solidFill>
                  <a:srgbClr val="C00000"/>
                </a:solidFill>
                <a:effectLst/>
              </a:rPr>
              <a:t>comparison of rates </a:t>
            </a:r>
            <a:r>
              <a:rPr lang="en-US" dirty="0">
                <a:effectLst/>
              </a:rPr>
              <a:t>of disease, death, recovery, or other outcome </a:t>
            </a:r>
            <a:r>
              <a:rPr lang="en-US" b="1" dirty="0">
                <a:solidFill>
                  <a:srgbClr val="C00000"/>
                </a:solidFill>
                <a:effectLst/>
              </a:rPr>
              <a:t>in the study groups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Generally thought of as </a:t>
            </a:r>
            <a:r>
              <a:rPr lang="en-US" b="1" dirty="0">
                <a:solidFill>
                  <a:srgbClr val="C00000"/>
                </a:solidFill>
                <a:effectLst/>
              </a:rPr>
              <a:t>the most rigorous method </a:t>
            </a:r>
            <a:r>
              <a:rPr lang="en-US" dirty="0">
                <a:effectLst/>
              </a:rPr>
              <a:t>of hypothesis testing.</a:t>
            </a:r>
          </a:p>
          <a:p>
            <a:r>
              <a:rPr lang="en-US" dirty="0">
                <a:effectLst/>
              </a:rPr>
              <a:t>Randomization should be blinded!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56A6F-1A59-C5A7-A6A3-0C8638B2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13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8" t="3282" b="79161"/>
          <a:stretch/>
        </p:blipFill>
        <p:spPr>
          <a:xfrm>
            <a:off x="3086100" y="223939"/>
            <a:ext cx="83866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ADDD49-97FE-7C75-2BDF-D6F1303A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492449"/>
            <a:ext cx="7772400" cy="4141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F3BE9-DD26-569B-147B-FF349F1B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57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3" t="3282" b="79161"/>
          <a:stretch/>
        </p:blipFill>
        <p:spPr>
          <a:xfrm>
            <a:off x="3200400" y="223939"/>
            <a:ext cx="82723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ADDD49-97FE-7C75-2BDF-D6F1303A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492449"/>
            <a:ext cx="7772400" cy="4141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49CC22-03A6-E200-83AC-FCCBF7A470C2}"/>
              </a:ext>
            </a:extLst>
          </p:cNvPr>
          <p:cNvSpPr/>
          <p:nvPr/>
        </p:nvSpPr>
        <p:spPr>
          <a:xfrm>
            <a:off x="2989587" y="3429000"/>
            <a:ext cx="6212826" cy="14229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What is the effectiveness of a Zika containing vaccine?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0CA83-FA72-1A15-180C-C4FAD7EAF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19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5" t="3282" b="79161"/>
          <a:stretch/>
        </p:blipFill>
        <p:spPr>
          <a:xfrm>
            <a:off x="3136900" y="223939"/>
            <a:ext cx="83358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FC3DA6-7C65-79B9-D661-433B7C9E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58" y="2459168"/>
            <a:ext cx="7772400" cy="4269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E25D57-31D1-FEB8-CE61-04F7A390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52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14FE-E382-BB3C-3463-66AB370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5"/>
            <a:ext cx="10515600" cy="1325563"/>
          </a:xfrm>
        </p:spPr>
        <p:txBody>
          <a:bodyPr/>
          <a:lstStyle/>
          <a:p>
            <a:r>
              <a:rPr lang="en-US" dirty="0"/>
              <a:t>Different Study Types in Epidemiology</a:t>
            </a:r>
          </a:p>
        </p:txBody>
      </p:sp>
      <p:pic>
        <p:nvPicPr>
          <p:cNvPr id="7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F7D395-1A8F-3661-0810-51FAD7736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0" t="12939" r="7178" b="3862"/>
          <a:stretch/>
        </p:blipFill>
        <p:spPr>
          <a:xfrm>
            <a:off x="838200" y="1328120"/>
            <a:ext cx="8762025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85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14FE-E382-BB3C-3463-66AB370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5"/>
            <a:ext cx="10515600" cy="1325563"/>
          </a:xfrm>
        </p:spPr>
        <p:txBody>
          <a:bodyPr/>
          <a:lstStyle/>
          <a:p>
            <a:r>
              <a:rPr lang="en-US" dirty="0"/>
              <a:t>Different Study Types in Epidemiology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EA1648-CA86-C50F-02BA-2405844A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3862"/>
          <a:stretch/>
        </p:blipFill>
        <p:spPr>
          <a:xfrm>
            <a:off x="838200" y="1328120"/>
            <a:ext cx="8762025" cy="487058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A1D698C-14ED-EA35-01E2-2CE7DA49559B}"/>
              </a:ext>
            </a:extLst>
          </p:cNvPr>
          <p:cNvSpPr/>
          <p:nvPr/>
        </p:nvSpPr>
        <p:spPr>
          <a:xfrm>
            <a:off x="671513" y="5286375"/>
            <a:ext cx="2943225" cy="11001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C4887B-86D5-813B-DBA7-6AC13382E523}"/>
              </a:ext>
            </a:extLst>
          </p:cNvPr>
          <p:cNvSpPr txBox="1">
            <a:spLocks/>
          </p:cNvSpPr>
          <p:nvPr/>
        </p:nvSpPr>
        <p:spPr>
          <a:xfrm>
            <a:off x="3781425" y="5536226"/>
            <a:ext cx="8086725" cy="1324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epidemiology, ‘ecological study’ refers to a study </a:t>
            </a:r>
            <a:r>
              <a:rPr lang="en-US" b="1" dirty="0">
                <a:solidFill>
                  <a:srgbClr val="C00000"/>
                </a:solidFill>
              </a:rPr>
              <a:t>u</a:t>
            </a:r>
            <a:r>
              <a:rPr lang="en-US" b="1" i="0" dirty="0">
                <a:solidFill>
                  <a:srgbClr val="C00000"/>
                </a:solidFill>
                <a:effectLst/>
              </a:rPr>
              <a:t>sed to understand the relationship between outcome and exposure </a:t>
            </a:r>
            <a:r>
              <a:rPr lang="en-US" b="1" i="1" dirty="0">
                <a:solidFill>
                  <a:srgbClr val="C00000"/>
                </a:solidFill>
                <a:effectLst/>
              </a:rPr>
              <a:t>at a population level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where 'population' represents a group of individuals with a shared characteristic such as geography, ethnicity, socio-economic status of employment.</a:t>
            </a:r>
            <a:endParaRPr lang="en-US" dirty="0">
              <a:solidFill>
                <a:srgbClr val="202124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202124"/>
                </a:solidFill>
              </a:rPr>
              <a:t>Ex: What is the correlation between prevalence of TB and country-level GDP?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2841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F93F-5FDB-3B18-3557-2CDBDECB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7"/>
            <a:ext cx="10515600" cy="1325563"/>
          </a:xfrm>
        </p:spPr>
        <p:txBody>
          <a:bodyPr/>
          <a:lstStyle/>
          <a:p>
            <a:r>
              <a:rPr lang="en-US" dirty="0"/>
              <a:t>Ecological Study (Sampling) Design</a:t>
            </a:r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232648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0800000">
            <a:off x="3809646" y="2986088"/>
            <a:ext cx="285309" cy="209832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594210-675F-4363-8AA1-F4C430A4A8EA}"/>
              </a:ext>
            </a:extLst>
          </p:cNvPr>
          <p:cNvSpPr txBox="1">
            <a:spLocks/>
          </p:cNvSpPr>
          <p:nvPr/>
        </p:nvSpPr>
        <p:spPr>
          <a:xfrm>
            <a:off x="4204137" y="2992440"/>
            <a:ext cx="7092949" cy="348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</a:t>
            </a:r>
          </a:p>
          <a:p>
            <a:pPr lvl="1">
              <a:buFontTx/>
              <a:buChar char="-"/>
            </a:pPr>
            <a:r>
              <a:rPr lang="en-US" sz="2000" dirty="0"/>
              <a:t>Site A, B, C</a:t>
            </a:r>
          </a:p>
          <a:p>
            <a:pPr lvl="2">
              <a:buFontTx/>
              <a:buChar char="-"/>
            </a:pPr>
            <a:r>
              <a:rPr lang="en-US" sz="1400" dirty="0"/>
              <a:t>Each with plot 1, 2, 3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 lvl="1">
              <a:buFontTx/>
              <a:buChar char="-"/>
            </a:pPr>
            <a:r>
              <a:rPr lang="en-US" dirty="0"/>
              <a:t>3 x pairs of (a) degraded vs. (b) pristine sites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7A469E-6E1D-ACB0-03A3-57397CB39BD3}"/>
              </a:ext>
            </a:extLst>
          </p:cNvPr>
          <p:cNvSpPr/>
          <p:nvPr/>
        </p:nvSpPr>
        <p:spPr>
          <a:xfrm>
            <a:off x="4204137" y="3471864"/>
            <a:ext cx="6362263" cy="26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9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</p:spTree>
    <p:extLst>
      <p:ext uri="{BB962C8B-B14F-4D97-AF65-F5344CB8AC3E}">
        <p14:creationId xmlns:p14="http://schemas.microsoft.com/office/powerpoint/2010/main" val="710434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0800000">
            <a:off x="3809646" y="2986088"/>
            <a:ext cx="285309" cy="209832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594210-675F-4363-8AA1-F4C430A4A8EA}"/>
              </a:ext>
            </a:extLst>
          </p:cNvPr>
          <p:cNvSpPr txBox="1">
            <a:spLocks/>
          </p:cNvSpPr>
          <p:nvPr/>
        </p:nvSpPr>
        <p:spPr>
          <a:xfrm>
            <a:off x="4204137" y="2992440"/>
            <a:ext cx="7092949" cy="348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</a:t>
            </a:r>
          </a:p>
          <a:p>
            <a:pPr lvl="1">
              <a:buFontTx/>
              <a:buChar char="-"/>
            </a:pPr>
            <a:r>
              <a:rPr lang="en-US" sz="2000" dirty="0"/>
              <a:t>Site A, B, C</a:t>
            </a:r>
          </a:p>
          <a:p>
            <a:pPr lvl="2">
              <a:buFontTx/>
              <a:buChar char="-"/>
            </a:pPr>
            <a:r>
              <a:rPr lang="en-US" sz="1400" dirty="0"/>
              <a:t>Each with plot 1, 2, 3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 lvl="1">
              <a:buFontTx/>
              <a:buChar char="-"/>
            </a:pPr>
            <a:r>
              <a:rPr lang="en-US" dirty="0"/>
              <a:t>3 x pairs of (a) degraded vs. (b) pristine sites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DE7E23-0EFE-A271-37FF-E245668B0CA1}"/>
              </a:ext>
            </a:extLst>
          </p:cNvPr>
          <p:cNvSpPr/>
          <p:nvPr/>
        </p:nvSpPr>
        <p:spPr>
          <a:xfrm>
            <a:off x="4204137" y="4483100"/>
            <a:ext cx="6362263" cy="161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91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0800000">
            <a:off x="3809646" y="2986088"/>
            <a:ext cx="285309" cy="209832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594210-675F-4363-8AA1-F4C430A4A8EA}"/>
              </a:ext>
            </a:extLst>
          </p:cNvPr>
          <p:cNvSpPr txBox="1">
            <a:spLocks/>
          </p:cNvSpPr>
          <p:nvPr/>
        </p:nvSpPr>
        <p:spPr>
          <a:xfrm>
            <a:off x="4204137" y="2992440"/>
            <a:ext cx="7092949" cy="348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</a:t>
            </a:r>
          </a:p>
          <a:p>
            <a:pPr lvl="1">
              <a:buFontTx/>
              <a:buChar char="-"/>
            </a:pPr>
            <a:r>
              <a:rPr lang="en-US" sz="2000" dirty="0"/>
              <a:t>Site A, B, C</a:t>
            </a:r>
          </a:p>
          <a:p>
            <a:pPr lvl="2">
              <a:buFontTx/>
              <a:buChar char="-"/>
            </a:pPr>
            <a:r>
              <a:rPr lang="en-US" sz="1400" dirty="0"/>
              <a:t>Each with plot 1, 2, 3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 lvl="1">
              <a:buFontTx/>
              <a:buChar char="-"/>
            </a:pPr>
            <a:r>
              <a:rPr lang="en-US" dirty="0"/>
              <a:t>3 x pairs of (a) degraded vs. (b) pristine sites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91C7-ED08-85B6-E2DF-2738F2ACAF38}"/>
              </a:ext>
            </a:extLst>
          </p:cNvPr>
          <p:cNvSpPr/>
          <p:nvPr/>
        </p:nvSpPr>
        <p:spPr>
          <a:xfrm>
            <a:off x="4204137" y="5295900"/>
            <a:ext cx="6362263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06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0800000">
            <a:off x="3809646" y="2986088"/>
            <a:ext cx="285309" cy="209832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594210-675F-4363-8AA1-F4C430A4A8EA}"/>
              </a:ext>
            </a:extLst>
          </p:cNvPr>
          <p:cNvSpPr txBox="1">
            <a:spLocks/>
          </p:cNvSpPr>
          <p:nvPr/>
        </p:nvSpPr>
        <p:spPr>
          <a:xfrm>
            <a:off x="4204137" y="2992440"/>
            <a:ext cx="7092949" cy="348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</a:t>
            </a:r>
          </a:p>
          <a:p>
            <a:pPr lvl="1">
              <a:buFontTx/>
              <a:buChar char="-"/>
            </a:pPr>
            <a:r>
              <a:rPr lang="en-US" sz="2000" dirty="0"/>
              <a:t>Site A, B, C</a:t>
            </a:r>
          </a:p>
          <a:p>
            <a:pPr lvl="2">
              <a:buFontTx/>
              <a:buChar char="-"/>
            </a:pPr>
            <a:r>
              <a:rPr lang="en-US" sz="1400" dirty="0"/>
              <a:t>Each with plot 1, 2, 3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 lvl="1">
              <a:buFontTx/>
              <a:buChar char="-"/>
            </a:pPr>
            <a:r>
              <a:rPr lang="en-US" dirty="0"/>
              <a:t>3 x pairs of (a) degraded vs. (b) pristine sites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7963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6200000">
            <a:off x="2310828" y="352526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B94B3-16CD-7B1F-1E44-678883182958}"/>
              </a:ext>
            </a:extLst>
          </p:cNvPr>
          <p:cNvSpPr/>
          <p:nvPr/>
        </p:nvSpPr>
        <p:spPr>
          <a:xfrm>
            <a:off x="8081963" y="309597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C0A8E-7477-38BA-6B4E-CBD97CE34A30}"/>
              </a:ext>
            </a:extLst>
          </p:cNvPr>
          <p:cNvSpPr/>
          <p:nvPr/>
        </p:nvSpPr>
        <p:spPr>
          <a:xfrm>
            <a:off x="8081963" y="374702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24C9A-E453-4D0F-0954-9C4ED89798DB}"/>
              </a:ext>
            </a:extLst>
          </p:cNvPr>
          <p:cNvSpPr/>
          <p:nvPr/>
        </p:nvSpPr>
        <p:spPr>
          <a:xfrm>
            <a:off x="8081963" y="439807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253EF3D-8690-C8A6-C004-77EFB118B8AA}"/>
              </a:ext>
            </a:extLst>
          </p:cNvPr>
          <p:cNvSpPr/>
          <p:nvPr/>
        </p:nvSpPr>
        <p:spPr>
          <a:xfrm rot="16200000">
            <a:off x="9197404" y="355445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DF9C-23DF-7068-CB4E-352405D40EDE}"/>
              </a:ext>
            </a:extLst>
          </p:cNvPr>
          <p:cNvSpPr txBox="1">
            <a:spLocks/>
          </p:cNvSpPr>
          <p:nvPr/>
        </p:nvSpPr>
        <p:spPr>
          <a:xfrm>
            <a:off x="8205788" y="5422984"/>
            <a:ext cx="3390900" cy="52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Ecological manipulation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BDE6F3-0CB2-8411-FB9A-8A6248DFCC8A}"/>
              </a:ext>
            </a:extLst>
          </p:cNvPr>
          <p:cNvSpPr txBox="1">
            <a:spLocks/>
          </p:cNvSpPr>
          <p:nvPr/>
        </p:nvSpPr>
        <p:spPr>
          <a:xfrm>
            <a:off x="109154" y="5229840"/>
            <a:ext cx="5389945" cy="1657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nested.</a:t>
            </a:r>
          </a:p>
          <a:p>
            <a:pPr>
              <a:buFontTx/>
              <a:buChar char="-"/>
            </a:pPr>
            <a:r>
              <a:rPr lang="en-US" sz="2400" dirty="0"/>
              <a:t>Sometimes paired.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1651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96236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266319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31424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396529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6200000">
            <a:off x="2310828" y="315950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B94B3-16CD-7B1F-1E44-678883182958}"/>
              </a:ext>
            </a:extLst>
          </p:cNvPr>
          <p:cNvSpPr/>
          <p:nvPr/>
        </p:nvSpPr>
        <p:spPr>
          <a:xfrm>
            <a:off x="8081963" y="273021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C0A8E-7477-38BA-6B4E-CBD97CE34A30}"/>
              </a:ext>
            </a:extLst>
          </p:cNvPr>
          <p:cNvSpPr/>
          <p:nvPr/>
        </p:nvSpPr>
        <p:spPr>
          <a:xfrm>
            <a:off x="8081963" y="338126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24C9A-E453-4D0F-0954-9C4ED89798DB}"/>
              </a:ext>
            </a:extLst>
          </p:cNvPr>
          <p:cNvSpPr/>
          <p:nvPr/>
        </p:nvSpPr>
        <p:spPr>
          <a:xfrm>
            <a:off x="8081963" y="403231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253EF3D-8690-C8A6-C004-77EFB118B8AA}"/>
              </a:ext>
            </a:extLst>
          </p:cNvPr>
          <p:cNvSpPr/>
          <p:nvPr/>
        </p:nvSpPr>
        <p:spPr>
          <a:xfrm rot="16200000">
            <a:off x="9197404" y="318869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DF9C-23DF-7068-CB4E-352405D40EDE}"/>
              </a:ext>
            </a:extLst>
          </p:cNvPr>
          <p:cNvSpPr txBox="1">
            <a:spLocks/>
          </p:cNvSpPr>
          <p:nvPr/>
        </p:nvSpPr>
        <p:spPr>
          <a:xfrm>
            <a:off x="8205788" y="5057224"/>
            <a:ext cx="3390900" cy="52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Ecological manipulation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2591E8D-9C19-AB62-B49A-4173FF45EEF5}"/>
              </a:ext>
            </a:extLst>
          </p:cNvPr>
          <p:cNvSpPr txBox="1">
            <a:spLocks/>
          </p:cNvSpPr>
          <p:nvPr/>
        </p:nvSpPr>
        <p:spPr>
          <a:xfrm>
            <a:off x="2809875" y="5596905"/>
            <a:ext cx="9305925" cy="11891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The most appropriate sampling design will depend on your study system and research </a:t>
            </a:r>
            <a:r>
              <a:rPr lang="en-US" dirty="0"/>
              <a:t>question. </a:t>
            </a:r>
            <a:r>
              <a:rPr lang="en-US" i="1" dirty="0">
                <a:solidFill>
                  <a:srgbClr val="FF40FF"/>
                </a:solidFill>
              </a:rPr>
              <a:t>You should simulate data before carrying out your study to test your analytical approach.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14365F-1485-0DB6-D8DB-DF7FD59A226A}"/>
              </a:ext>
            </a:extLst>
          </p:cNvPr>
          <p:cNvSpPr txBox="1">
            <a:spLocks/>
          </p:cNvSpPr>
          <p:nvPr/>
        </p:nvSpPr>
        <p:spPr>
          <a:xfrm>
            <a:off x="210755" y="4883512"/>
            <a:ext cx="3028951" cy="202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nested.</a:t>
            </a:r>
          </a:p>
          <a:p>
            <a:pPr>
              <a:buFontTx/>
              <a:buChar char="-"/>
            </a:pPr>
            <a:r>
              <a:rPr lang="en-US" sz="2400" dirty="0"/>
              <a:t>Sometimes paired.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3480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9C2D-C610-BFC7-573B-B5B45621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Analysis for 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236945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CFA82D-471C-B1B3-28E8-21C17047C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28" y="1705008"/>
            <a:ext cx="8837862" cy="463546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517394-F7E4-FF60-464A-49FF618409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Power Analysis for Statistical Inference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38408-1BDD-ACB3-D368-EE5DEDF28136}"/>
              </a:ext>
            </a:extLst>
          </p:cNvPr>
          <p:cNvSpPr/>
          <p:nvPr/>
        </p:nvSpPr>
        <p:spPr>
          <a:xfrm>
            <a:off x="4227159" y="3359960"/>
            <a:ext cx="2895600" cy="139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FE7B4-8838-2352-3DD0-6D2CD9A506D2}"/>
              </a:ext>
            </a:extLst>
          </p:cNvPr>
          <p:cNvSpPr/>
          <p:nvPr/>
        </p:nvSpPr>
        <p:spPr>
          <a:xfrm>
            <a:off x="7224359" y="3359959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4F84F-6E40-61FA-E8E1-7C125C7134A2}"/>
              </a:ext>
            </a:extLst>
          </p:cNvPr>
          <p:cNvSpPr/>
          <p:nvPr/>
        </p:nvSpPr>
        <p:spPr>
          <a:xfrm>
            <a:off x="4239859" y="4895071"/>
            <a:ext cx="2895600" cy="139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3F38F-0EEB-AB8D-4BDE-9103341897A0}"/>
              </a:ext>
            </a:extLst>
          </p:cNvPr>
          <p:cNvSpPr/>
          <p:nvPr/>
        </p:nvSpPr>
        <p:spPr>
          <a:xfrm>
            <a:off x="7224359" y="4876020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3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CFA82D-471C-B1B3-28E8-21C17047C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28" y="1705008"/>
            <a:ext cx="8837862" cy="463546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517394-F7E4-FF60-464A-49FF618409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Power Analysis for Statistical Inference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FE7B4-8838-2352-3DD0-6D2CD9A506D2}"/>
              </a:ext>
            </a:extLst>
          </p:cNvPr>
          <p:cNvSpPr/>
          <p:nvPr/>
        </p:nvSpPr>
        <p:spPr>
          <a:xfrm>
            <a:off x="7224359" y="3359959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4F84F-6E40-61FA-E8E1-7C125C7134A2}"/>
              </a:ext>
            </a:extLst>
          </p:cNvPr>
          <p:cNvSpPr/>
          <p:nvPr/>
        </p:nvSpPr>
        <p:spPr>
          <a:xfrm>
            <a:off x="4239859" y="4895071"/>
            <a:ext cx="2895600" cy="139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3F38F-0EEB-AB8D-4BDE-9103341897A0}"/>
              </a:ext>
            </a:extLst>
          </p:cNvPr>
          <p:cNvSpPr/>
          <p:nvPr/>
        </p:nvSpPr>
        <p:spPr>
          <a:xfrm>
            <a:off x="7224359" y="4876020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01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CFA82D-471C-B1B3-28E8-21C17047C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28" y="1705008"/>
            <a:ext cx="8837862" cy="463546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517394-F7E4-FF60-464A-49FF618409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Power Analysis for Statistical Inference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FE7B4-8838-2352-3DD0-6D2CD9A506D2}"/>
              </a:ext>
            </a:extLst>
          </p:cNvPr>
          <p:cNvSpPr/>
          <p:nvPr/>
        </p:nvSpPr>
        <p:spPr>
          <a:xfrm>
            <a:off x="7224359" y="3359959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4F84F-6E40-61FA-E8E1-7C125C7134A2}"/>
              </a:ext>
            </a:extLst>
          </p:cNvPr>
          <p:cNvSpPr/>
          <p:nvPr/>
        </p:nvSpPr>
        <p:spPr>
          <a:xfrm>
            <a:off x="4239859" y="4895071"/>
            <a:ext cx="2895600" cy="139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75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CFA82D-471C-B1B3-28E8-21C17047C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28" y="1705008"/>
            <a:ext cx="8837862" cy="463546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517394-F7E4-FF60-464A-49FF618409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 for 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352846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D4B0D-B08C-2581-EDA5-CADC7508F6BB}"/>
              </a:ext>
            </a:extLst>
          </p:cNvPr>
          <p:cNvSpPr txBox="1"/>
          <p:nvPr/>
        </p:nvSpPr>
        <p:spPr>
          <a:xfrm>
            <a:off x="1079500" y="1674674"/>
            <a:ext cx="9829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rational dialogue between researchers from multiple disciplines through a series of iterative steps, ultimately leading to improved causal inference and predictive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30725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76C1DA-E54F-FA99-8151-0DA106A1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89" y="3432788"/>
            <a:ext cx="5027515" cy="34252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3ED5F7-BC97-786B-692D-1EA8D4EC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3788"/>
            <a:ext cx="5307904" cy="3429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8F2F2C-5BD4-AB1E-FCCD-1D7A54DDA9B5}"/>
              </a:ext>
            </a:extLst>
          </p:cNvPr>
          <p:cNvSpPr txBox="1">
            <a:spLocks/>
          </p:cNvSpPr>
          <p:nvPr/>
        </p:nvSpPr>
        <p:spPr>
          <a:xfrm>
            <a:off x="153096" y="146211"/>
            <a:ext cx="89558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 for</a:t>
            </a:r>
          </a:p>
          <a:p>
            <a:r>
              <a:rPr lang="en-US" dirty="0"/>
              <a:t>Statistical Inference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B90B09-FCB2-F01A-D365-A4DB351EADE3}"/>
              </a:ext>
            </a:extLst>
          </p:cNvPr>
          <p:cNvSpPr txBox="1">
            <a:spLocks/>
          </p:cNvSpPr>
          <p:nvPr/>
        </p:nvSpPr>
        <p:spPr>
          <a:xfrm>
            <a:off x="37112" y="1718288"/>
            <a:ext cx="7252688" cy="459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I error =false positive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rejecting the null hypothesis when it’s actually true.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have coronavirus, but you actually don’t.</a:t>
            </a: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r>
              <a:rPr lang="en-US" dirty="0">
                <a:solidFill>
                  <a:srgbClr val="0D405F"/>
                </a:solidFill>
                <a:latin typeface="Inter"/>
              </a:rPr>
              <a:t>Type II error = false negative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failing to conclude there was an effect when there actually was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don’t have coronavirus, but you actually do.</a:t>
            </a:r>
            <a:endParaRPr lang="en-US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AECAA-5EEE-7857-B834-2CE89BF8786A}"/>
              </a:ext>
            </a:extLst>
          </p:cNvPr>
          <p:cNvSpPr/>
          <p:nvPr/>
        </p:nvSpPr>
        <p:spPr>
          <a:xfrm>
            <a:off x="153096" y="4015093"/>
            <a:ext cx="11885808" cy="2696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84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76C1DA-E54F-FA99-8151-0DA106A1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89" y="3432788"/>
            <a:ext cx="5027515" cy="34252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3ED5F7-BC97-786B-692D-1EA8D4EC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3788"/>
            <a:ext cx="5307904" cy="3429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8F2F2C-5BD4-AB1E-FCCD-1D7A54DDA9B5}"/>
              </a:ext>
            </a:extLst>
          </p:cNvPr>
          <p:cNvSpPr txBox="1">
            <a:spLocks/>
          </p:cNvSpPr>
          <p:nvPr/>
        </p:nvSpPr>
        <p:spPr>
          <a:xfrm>
            <a:off x="153096" y="146211"/>
            <a:ext cx="89558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 for</a:t>
            </a:r>
          </a:p>
          <a:p>
            <a:r>
              <a:rPr lang="en-US" dirty="0"/>
              <a:t>Statistical Inference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B90B09-FCB2-F01A-D365-A4DB351EADE3}"/>
              </a:ext>
            </a:extLst>
          </p:cNvPr>
          <p:cNvSpPr txBox="1">
            <a:spLocks/>
          </p:cNvSpPr>
          <p:nvPr/>
        </p:nvSpPr>
        <p:spPr>
          <a:xfrm>
            <a:off x="37112" y="1718288"/>
            <a:ext cx="7252688" cy="459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I error =false positive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rejecting the null hypothesis when it’s actually true.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have coronavirus, but you actually don’t.</a:t>
            </a: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r>
              <a:rPr lang="en-US" dirty="0">
                <a:solidFill>
                  <a:srgbClr val="0D405F"/>
                </a:solidFill>
                <a:latin typeface="Inter"/>
              </a:rPr>
              <a:t>Type II error = false negative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failing to conclude there was an effect when there actually was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don’t have coronavirus, but you actually do.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356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76C1DA-E54F-FA99-8151-0DA106A1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89" y="3432788"/>
            <a:ext cx="5027515" cy="34252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8F2F2C-5BD4-AB1E-FCCD-1D7A54DDA9B5}"/>
              </a:ext>
            </a:extLst>
          </p:cNvPr>
          <p:cNvSpPr txBox="1">
            <a:spLocks/>
          </p:cNvSpPr>
          <p:nvPr/>
        </p:nvSpPr>
        <p:spPr>
          <a:xfrm>
            <a:off x="153096" y="146211"/>
            <a:ext cx="10286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 for Statistical Inference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B90B09-FCB2-F01A-D365-A4DB351EADE3}"/>
              </a:ext>
            </a:extLst>
          </p:cNvPr>
          <p:cNvSpPr txBox="1">
            <a:spLocks/>
          </p:cNvSpPr>
          <p:nvPr/>
        </p:nvSpPr>
        <p:spPr>
          <a:xfrm>
            <a:off x="37112" y="1718288"/>
            <a:ext cx="7252688" cy="459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I error =false positive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rejecting the null hypothesis when it’s actually true.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have coronavirus, but you actually don’t.</a:t>
            </a: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r>
              <a:rPr lang="en-US" dirty="0">
                <a:solidFill>
                  <a:srgbClr val="0D405F"/>
                </a:solidFill>
                <a:latin typeface="Inter"/>
              </a:rPr>
              <a:t>Type II error = false negative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failing to conclude there was an effect when there actually was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don’t have coronavirus, but you actually do.</a:t>
            </a: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2A1CB3-5F6E-CE79-533E-8369D4016C79}"/>
              </a:ext>
            </a:extLst>
          </p:cNvPr>
          <p:cNvSpPr/>
          <p:nvPr/>
        </p:nvSpPr>
        <p:spPr>
          <a:xfrm>
            <a:off x="37112" y="1227191"/>
            <a:ext cx="12117776" cy="2696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i="1" dirty="0">
                <a:solidFill>
                  <a:srgbClr val="C00000"/>
                </a:solidFill>
              </a:rPr>
              <a:t>Power analysis investigates the probability of detecting </a:t>
            </a:r>
          </a:p>
          <a:p>
            <a:pPr algn="ctr"/>
            <a:r>
              <a:rPr lang="en-US" sz="3000" i="1" dirty="0">
                <a:solidFill>
                  <a:srgbClr val="C00000"/>
                </a:solidFill>
              </a:rPr>
              <a:t>an effect if it is actually there.</a:t>
            </a:r>
          </a:p>
        </p:txBody>
      </p:sp>
    </p:spTree>
    <p:extLst>
      <p:ext uri="{BB962C8B-B14F-4D97-AF65-F5344CB8AC3E}">
        <p14:creationId xmlns:p14="http://schemas.microsoft.com/office/powerpoint/2010/main" val="3523102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573E-2808-8132-FE1A-9CAFEF87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ECFE-CAF2-D117-3841-594E81752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‘</a:t>
            </a:r>
            <a:r>
              <a:rPr lang="en-US" dirty="0" err="1"/>
              <a:t>pwr</a:t>
            </a:r>
            <a:r>
              <a:rPr lang="en-US" dirty="0"/>
              <a:t>’ for statistical models</a:t>
            </a:r>
          </a:p>
          <a:p>
            <a:r>
              <a:rPr lang="en-US" dirty="0"/>
              <a:t>Simulation and evaluation for mechanistic models</a:t>
            </a:r>
          </a:p>
        </p:txBody>
      </p:sp>
    </p:spTree>
    <p:extLst>
      <p:ext uri="{BB962C8B-B14F-4D97-AF65-F5344CB8AC3E}">
        <p14:creationId xmlns:p14="http://schemas.microsoft.com/office/powerpoint/2010/main" val="1241932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15179-A151-F36B-E50C-D482D4F5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28AE5-2659-4004-D67D-16C67DCD8103}"/>
              </a:ext>
            </a:extLst>
          </p:cNvPr>
          <p:cNvSpPr txBox="1"/>
          <p:nvPr/>
        </p:nvSpPr>
        <p:spPr>
          <a:xfrm>
            <a:off x="8565161" y="6581001"/>
            <a:ext cx="36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Brook et al. 2019 </a:t>
            </a:r>
            <a:r>
              <a:rPr lang="en-US" sz="1200" i="1" dirty="0">
                <a:latin typeface="+mj-lt"/>
              </a:rPr>
              <a:t>J of Animal Ecology</a:t>
            </a:r>
            <a:endParaRPr lang="en-US" sz="1200" i="1" dirty="0">
              <a:latin typeface="+mj-lt"/>
              <a:cs typeface="Franklin Gothic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3036-B6EC-54AD-A121-B721ADC251E2}"/>
              </a:ext>
            </a:extLst>
          </p:cNvPr>
          <p:cNvSpPr/>
          <p:nvPr/>
        </p:nvSpPr>
        <p:spPr>
          <a:xfrm>
            <a:off x="1932192" y="1205352"/>
            <a:ext cx="9142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age-seroprevalence data for E. </a:t>
            </a:r>
            <a:r>
              <a:rPr lang="en-US" sz="2800" dirty="0" err="1"/>
              <a:t>dupreanum</a:t>
            </a:r>
            <a:r>
              <a:rPr lang="en-US" sz="2800" dirty="0"/>
              <a:t> </a:t>
            </a:r>
            <a:r>
              <a:rPr lang="en-US" sz="2800" dirty="0" err="1"/>
              <a:t>Nipah</a:t>
            </a:r>
            <a:r>
              <a:rPr lang="en-US" sz="2800" dirty="0"/>
              <a:t> virus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0F1F5-ACFD-99F5-149E-C058A243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74" y="1747514"/>
            <a:ext cx="5731601" cy="48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95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15179-A151-F36B-E50C-D482D4F5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28AE5-2659-4004-D67D-16C67DCD8103}"/>
              </a:ext>
            </a:extLst>
          </p:cNvPr>
          <p:cNvSpPr txBox="1"/>
          <p:nvPr/>
        </p:nvSpPr>
        <p:spPr>
          <a:xfrm>
            <a:off x="8565161" y="6581001"/>
            <a:ext cx="36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Brook et al. 2019 </a:t>
            </a:r>
            <a:r>
              <a:rPr lang="en-US" sz="1200" i="1" dirty="0">
                <a:latin typeface="+mj-lt"/>
              </a:rPr>
              <a:t>J of Animal Ecology</a:t>
            </a:r>
            <a:endParaRPr lang="en-US" sz="1200" i="1" dirty="0">
              <a:latin typeface="+mj-lt"/>
              <a:cs typeface="Franklin Gothic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3036-B6EC-54AD-A121-B721ADC251E2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fitted model to age-seroprevalence data for E. </a:t>
            </a:r>
            <a:r>
              <a:rPr lang="en-US" sz="2800" dirty="0" err="1"/>
              <a:t>dupreanum</a:t>
            </a:r>
            <a:r>
              <a:rPr lang="en-US" sz="2800" dirty="0"/>
              <a:t> </a:t>
            </a:r>
            <a:r>
              <a:rPr lang="en-US" sz="2800" dirty="0" err="1"/>
              <a:t>Nipah</a:t>
            </a:r>
            <a:r>
              <a:rPr lang="en-US" sz="2800" dirty="0"/>
              <a:t> virus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2B3D1-A78F-3488-5D1E-C6C5A7C1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02" y="1789812"/>
            <a:ext cx="5703796" cy="479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0CFBAA-3CBD-2315-BC46-BD2FFF524AD8}"/>
              </a:ext>
            </a:extLst>
          </p:cNvPr>
          <p:cNvSpPr/>
          <p:nvPr/>
        </p:nvSpPr>
        <p:spPr>
          <a:xfrm>
            <a:off x="9322032" y="5129429"/>
            <a:ext cx="237466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Fit could be better in </a:t>
            </a:r>
            <a:r>
              <a:rPr lang="en-US" sz="2500" b="1" dirty="0">
                <a:solidFill>
                  <a:srgbClr val="C00000"/>
                </a:solidFill>
              </a:rPr>
              <a:t>late age classes</a:t>
            </a:r>
            <a:r>
              <a:rPr lang="en-US" sz="2500" dirty="0"/>
              <a:t>….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56CF07-E491-7094-40C2-D790FF8CADDF}"/>
              </a:ext>
            </a:extLst>
          </p:cNvPr>
          <p:cNvCxnSpPr>
            <a:cxnSpLocks/>
          </p:cNvCxnSpPr>
          <p:nvPr/>
        </p:nvCxnSpPr>
        <p:spPr>
          <a:xfrm flipH="1">
            <a:off x="8788672" y="5389502"/>
            <a:ext cx="47112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C1EAA42-E859-B388-2BC3-3D0F037F1C17}"/>
              </a:ext>
            </a:extLst>
          </p:cNvPr>
          <p:cNvSpPr/>
          <p:nvPr/>
        </p:nvSpPr>
        <p:spPr>
          <a:xfrm>
            <a:off x="6683927" y="4404193"/>
            <a:ext cx="2374668" cy="1988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94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62E-192E-51EC-21BD-6B0DF515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3350E8-5263-6FB7-A3E8-2ABBE68174FA}"/>
              </a:ext>
            </a:extLst>
          </p:cNvPr>
          <p:cNvGrpSpPr/>
          <p:nvPr/>
        </p:nvGrpSpPr>
        <p:grpSpPr>
          <a:xfrm>
            <a:off x="1344162" y="1104359"/>
            <a:ext cx="8144496" cy="1748628"/>
            <a:chOff x="-1028781" y="2869385"/>
            <a:chExt cx="8144496" cy="1748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60CD8F-7B17-F911-9F41-3BF064D76B72}"/>
                </a:ext>
              </a:extLst>
            </p:cNvPr>
            <p:cNvGrpSpPr/>
            <p:nvPr/>
          </p:nvGrpSpPr>
          <p:grpSpPr>
            <a:xfrm>
              <a:off x="-14247" y="3418194"/>
              <a:ext cx="7129962" cy="1199819"/>
              <a:chOff x="-14247" y="3418194"/>
              <a:chExt cx="7129962" cy="119981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603215A-5F79-B9F9-94A5-868BEF525DF0}"/>
                  </a:ext>
                </a:extLst>
              </p:cNvPr>
              <p:cNvGrpSpPr/>
              <p:nvPr/>
            </p:nvGrpSpPr>
            <p:grpSpPr>
              <a:xfrm>
                <a:off x="498775" y="3434554"/>
                <a:ext cx="6517272" cy="1183459"/>
                <a:chOff x="306800" y="3625185"/>
                <a:chExt cx="6517272" cy="118345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1F737DB-6A5E-E5BC-8D8C-F9A8FB2EAB47}"/>
                    </a:ext>
                  </a:extLst>
                </p:cNvPr>
                <p:cNvGrpSpPr/>
                <p:nvPr/>
              </p:nvGrpSpPr>
              <p:grpSpPr>
                <a:xfrm>
                  <a:off x="306800" y="3850615"/>
                  <a:ext cx="6517272" cy="958029"/>
                  <a:chOff x="306800" y="3850615"/>
                  <a:chExt cx="6517272" cy="958029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4C3CFD4A-6D7B-B7E1-6C7A-C5E681DA05DE}"/>
                      </a:ext>
                    </a:extLst>
                  </p:cNvPr>
                  <p:cNvSpPr/>
                  <p:nvPr/>
                </p:nvSpPr>
                <p:spPr>
                  <a:xfrm>
                    <a:off x="306800" y="4016647"/>
                    <a:ext cx="849171" cy="763373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7F3B44B-4909-0C76-DE66-57051246E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767" y="4381438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DD69469-209D-5000-41CA-E5CFACBC2BFA}"/>
                      </a:ext>
                    </a:extLst>
                  </p:cNvPr>
                  <p:cNvCxnSpPr>
                    <a:cxnSpLocks/>
                    <a:stCxn id="29" idx="0"/>
                    <a:endCxn id="18" idx="0"/>
                  </p:cNvCxnSpPr>
                  <p:nvPr/>
                </p:nvCxnSpPr>
                <p:spPr>
                  <a:xfrm rot="16200000" flipV="1">
                    <a:off x="3081495" y="3597308"/>
                    <a:ext cx="186612" cy="693225"/>
                  </a:xfrm>
                  <a:prstGeom prst="curvedConnector3">
                    <a:avLst>
                      <a:gd name="adj1" fmla="val 222500"/>
                    </a:avLst>
                  </a:prstGeom>
                  <a:ln w="28575">
                    <a:solidFill>
                      <a:srgbClr val="FF0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9A15557-99DA-0347-9CB1-5C7D232B0467}"/>
                      </a:ext>
                    </a:extLst>
                  </p:cNvPr>
                  <p:cNvSpPr/>
                  <p:nvPr/>
                </p:nvSpPr>
                <p:spPr>
                  <a:xfrm>
                    <a:off x="1699670" y="400205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1DEEE95-0B8B-33A7-C0C1-7B11FF641F88}"/>
                      </a:ext>
                    </a:extLst>
                  </p:cNvPr>
                  <p:cNvSpPr/>
                  <p:nvPr/>
                </p:nvSpPr>
                <p:spPr>
                  <a:xfrm>
                    <a:off x="3096827" y="4037227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CA03D68-98BA-280A-8035-7DABC316D186}"/>
                      </a:ext>
                    </a:extLst>
                  </p:cNvPr>
                  <p:cNvSpPr/>
                  <p:nvPr/>
                </p:nvSpPr>
                <p:spPr>
                  <a:xfrm>
                    <a:off x="4583507" y="4045272"/>
                    <a:ext cx="849171" cy="763372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E83CD93-024E-49E0-BD4E-E6CBB08CAF4C}"/>
                      </a:ext>
                    </a:extLst>
                  </p:cNvPr>
                  <p:cNvSpPr/>
                  <p:nvPr/>
                </p:nvSpPr>
                <p:spPr>
                  <a:xfrm>
                    <a:off x="5974901" y="402872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2704A646-337C-6D65-EF73-C3F5239485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0184" y="4334962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98491EAB-3256-A013-27C6-3F64D45F3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74823" y="4348051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12D56BE4-52D5-4D55-ECCD-33FEA2AFDC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167" y="4426456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041CBB64-C159-3603-9530-A92523A42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1385" y="3647879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C74C508-D0C2-0E1C-BBC4-235818804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3784" y="3680734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366106F-93C3-B6CB-4398-B6671C74E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40519" y="363166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E4FD829-C1E3-D6DF-FBBA-360F759AF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84209" y="3647880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F2BE946-5323-4BA8-E1E3-9E26FF9F7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3850" y="362518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CE7F21-0413-2DDE-4ABA-A8B40775C64F}"/>
                  </a:ext>
                </a:extLst>
              </p:cNvPr>
              <p:cNvSpPr txBox="1"/>
              <p:nvPr/>
            </p:nvSpPr>
            <p:spPr>
              <a:xfrm>
                <a:off x="-14247" y="3897061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births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9AB544A-7AB7-3B3F-01A3-BC90F5F516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64" y="4232903"/>
                <a:ext cx="408025" cy="34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38C53-CB6D-76A7-E932-B81E452CFE99}"/>
                  </a:ext>
                </a:extLst>
              </p:cNvPr>
              <p:cNvSpPr txBox="1"/>
              <p:nvPr/>
            </p:nvSpPr>
            <p:spPr>
              <a:xfrm>
                <a:off x="350475" y="3507120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FE0C0-9459-058A-5674-BB46E56664A8}"/>
                  </a:ext>
                </a:extLst>
              </p:cNvPr>
              <p:cNvSpPr txBox="1"/>
              <p:nvPr/>
            </p:nvSpPr>
            <p:spPr>
              <a:xfrm>
                <a:off x="3800500" y="3445467"/>
                <a:ext cx="974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F9112F-B679-D2FD-F2B9-B39BCF5E022B}"/>
                  </a:ext>
                </a:extLst>
              </p:cNvPr>
              <p:cNvSpPr txBox="1"/>
              <p:nvPr/>
            </p:nvSpPr>
            <p:spPr>
              <a:xfrm>
                <a:off x="5176201" y="3567569"/>
                <a:ext cx="639015" cy="28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ECAE8-6E7B-C6D6-7739-46EF8A82D40C}"/>
                  </a:ext>
                </a:extLst>
              </p:cNvPr>
              <p:cNvSpPr txBox="1"/>
              <p:nvPr/>
            </p:nvSpPr>
            <p:spPr>
              <a:xfrm>
                <a:off x="6476703" y="3550630"/>
                <a:ext cx="639012" cy="28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BA87D-F90C-5717-458D-A61404CB0FF8}"/>
                  </a:ext>
                </a:extLst>
              </p:cNvPr>
              <p:cNvSpPr txBox="1"/>
              <p:nvPr/>
            </p:nvSpPr>
            <p:spPr>
              <a:xfrm>
                <a:off x="867504" y="3665262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waning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C34E9-1322-5EC7-D1AD-9905BCDA3C7F}"/>
                  </a:ext>
                </a:extLst>
              </p:cNvPr>
              <p:cNvSpPr txBox="1"/>
              <p:nvPr/>
            </p:nvSpPr>
            <p:spPr>
              <a:xfrm>
                <a:off x="3731559" y="3816548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recovery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05F32A-8D71-BEA8-CEFE-13A1D319313F}"/>
                  </a:ext>
                </a:extLst>
              </p:cNvPr>
              <p:cNvSpPr txBox="1"/>
              <p:nvPr/>
            </p:nvSpPr>
            <p:spPr>
              <a:xfrm>
                <a:off x="5150253" y="3751899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E2E089-0D2D-F73D-E98B-09C0EBEABC34}"/>
                  </a:ext>
                </a:extLst>
              </p:cNvPr>
              <p:cNvSpPr txBox="1"/>
              <p:nvPr/>
            </p:nvSpPr>
            <p:spPr>
              <a:xfrm>
                <a:off x="1716842" y="3418194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4996B2-F1F9-0BD8-1DF6-DBDFD3F3ADFF}"/>
                  </a:ext>
                </a:extLst>
              </p:cNvPr>
              <p:cNvSpPr txBox="1"/>
              <p:nvPr/>
            </p:nvSpPr>
            <p:spPr>
              <a:xfrm>
                <a:off x="2280094" y="3659984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trans-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mission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4B2ADA-6AE1-174F-5214-C42FF7EC417D}"/>
                </a:ext>
              </a:extLst>
            </p:cNvPr>
            <p:cNvSpPr txBox="1"/>
            <p:nvPr/>
          </p:nvSpPr>
          <p:spPr>
            <a:xfrm>
              <a:off x="-1028781" y="2869385"/>
              <a:ext cx="404894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 err="1">
                  <a:solidFill>
                    <a:srgbClr val="0070C0"/>
                  </a:solidFill>
                </a:rPr>
                <a:t>Hyp</a:t>
              </a:r>
              <a:r>
                <a:rPr lang="en-US" sz="2200" b="1" dirty="0">
                  <a:solidFill>
                    <a:srgbClr val="0070C0"/>
                  </a:solidFill>
                </a:rPr>
                <a:t> 1: Lifelong Immunity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C685887-B097-77CD-21D2-61DC68AAF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" t="11539" b="15141"/>
          <a:stretch/>
        </p:blipFill>
        <p:spPr>
          <a:xfrm>
            <a:off x="8188159" y="3170607"/>
            <a:ext cx="1746760" cy="11358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A329B6-4C85-EC59-B1E2-277C79972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" t="11539" b="15141"/>
          <a:stretch/>
        </p:blipFill>
        <p:spPr>
          <a:xfrm>
            <a:off x="3423331" y="3179286"/>
            <a:ext cx="1756122" cy="114191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1A9AF32-5A9E-FD3C-BE7F-DB66CA04D5B5}"/>
              </a:ext>
            </a:extLst>
          </p:cNvPr>
          <p:cNvGrpSpPr/>
          <p:nvPr/>
        </p:nvGrpSpPr>
        <p:grpSpPr>
          <a:xfrm>
            <a:off x="5027428" y="3179286"/>
            <a:ext cx="1724260" cy="1192590"/>
            <a:chOff x="3271469" y="3035831"/>
            <a:chExt cx="2160258" cy="140469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73278E-8DE0-BACF-14CB-94E5B56C6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27" t="11539" b="15141"/>
            <a:stretch/>
          </p:blipFill>
          <p:spPr>
            <a:xfrm>
              <a:off x="3271469" y="3035831"/>
              <a:ext cx="2160258" cy="140469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ABFFE43-1FAF-C8CD-6522-01ADAE730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48" r="938"/>
            <a:stretch/>
          </p:blipFill>
          <p:spPr>
            <a:xfrm rot="19562422">
              <a:off x="4045989" y="3620698"/>
              <a:ext cx="723367" cy="5147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51D113-1DE5-EE32-0690-269FA9041D64}"/>
              </a:ext>
            </a:extLst>
          </p:cNvPr>
          <p:cNvGrpSpPr/>
          <p:nvPr/>
        </p:nvGrpSpPr>
        <p:grpSpPr>
          <a:xfrm>
            <a:off x="6795340" y="3162877"/>
            <a:ext cx="1477533" cy="1124038"/>
            <a:chOff x="6864073" y="3396836"/>
            <a:chExt cx="2156523" cy="1536631"/>
          </a:xfrm>
          <a:solidFill>
            <a:srgbClr val="00B0F0"/>
          </a:solidFill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6A112B6-920E-EA51-780E-C40AF6191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2" t="11540" r="6540" b="16936"/>
            <a:stretch/>
          </p:blipFill>
          <p:spPr>
            <a:xfrm>
              <a:off x="6864073" y="3396836"/>
              <a:ext cx="2156523" cy="1536631"/>
            </a:xfrm>
            <a:prstGeom prst="rect">
              <a:avLst/>
            </a:prstGeom>
            <a:grpFill/>
          </p:spPr>
        </p:pic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AC73161-7E36-D9F9-4DA9-6560833AADBB}"/>
                </a:ext>
              </a:extLst>
            </p:cNvPr>
            <p:cNvSpPr/>
            <p:nvPr/>
          </p:nvSpPr>
          <p:spPr>
            <a:xfrm>
              <a:off x="6899731" y="3568764"/>
              <a:ext cx="2014773" cy="1125066"/>
            </a:xfrm>
            <a:custGeom>
              <a:avLst/>
              <a:gdLst>
                <a:gd name="connsiteX0" fmla="*/ 1144173 w 2124222"/>
                <a:gd name="connsiteY0" fmla="*/ 440788 h 1172308"/>
                <a:gd name="connsiteX1" fmla="*/ 1144173 w 2124222"/>
                <a:gd name="connsiteY1" fmla="*/ 440788 h 1172308"/>
                <a:gd name="connsiteX2" fmla="*/ 1158240 w 2124222"/>
                <a:gd name="connsiteY2" fmla="*/ 347004 h 1172308"/>
                <a:gd name="connsiteX3" fmla="*/ 1162930 w 2124222"/>
                <a:gd name="connsiteY3" fmla="*/ 332936 h 1172308"/>
                <a:gd name="connsiteX4" fmla="*/ 1167619 w 2124222"/>
                <a:gd name="connsiteY4" fmla="*/ 318868 h 1172308"/>
                <a:gd name="connsiteX5" fmla="*/ 1167619 w 2124222"/>
                <a:gd name="connsiteY5" fmla="*/ 318868 h 1172308"/>
                <a:gd name="connsiteX6" fmla="*/ 1195754 w 2124222"/>
                <a:gd name="connsiteY6" fmla="*/ 370450 h 1172308"/>
                <a:gd name="connsiteX7" fmla="*/ 1205133 w 2124222"/>
                <a:gd name="connsiteY7" fmla="*/ 379828 h 1172308"/>
                <a:gd name="connsiteX8" fmla="*/ 1214511 w 2124222"/>
                <a:gd name="connsiteY8" fmla="*/ 506437 h 1172308"/>
                <a:gd name="connsiteX9" fmla="*/ 1214511 w 2124222"/>
                <a:gd name="connsiteY9" fmla="*/ 506437 h 1172308"/>
                <a:gd name="connsiteX10" fmla="*/ 1247336 w 2124222"/>
                <a:gd name="connsiteY10" fmla="*/ 529884 h 1172308"/>
                <a:gd name="connsiteX11" fmla="*/ 1247336 w 2124222"/>
                <a:gd name="connsiteY11" fmla="*/ 529884 h 1172308"/>
                <a:gd name="connsiteX12" fmla="*/ 1266093 w 2124222"/>
                <a:gd name="connsiteY12" fmla="*/ 492370 h 1172308"/>
                <a:gd name="connsiteX13" fmla="*/ 1280160 w 2124222"/>
                <a:gd name="connsiteY13" fmla="*/ 464234 h 1172308"/>
                <a:gd name="connsiteX14" fmla="*/ 1308296 w 2124222"/>
                <a:gd name="connsiteY14" fmla="*/ 436099 h 1172308"/>
                <a:gd name="connsiteX15" fmla="*/ 1317674 w 2124222"/>
                <a:gd name="connsiteY15" fmla="*/ 426720 h 1172308"/>
                <a:gd name="connsiteX16" fmla="*/ 1322363 w 2124222"/>
                <a:gd name="connsiteY16" fmla="*/ 412653 h 1172308"/>
                <a:gd name="connsiteX17" fmla="*/ 1308296 w 2124222"/>
                <a:gd name="connsiteY17" fmla="*/ 422031 h 1172308"/>
                <a:gd name="connsiteX18" fmla="*/ 1284850 w 2124222"/>
                <a:gd name="connsiteY18" fmla="*/ 445477 h 1172308"/>
                <a:gd name="connsiteX19" fmla="*/ 1298917 w 2124222"/>
                <a:gd name="connsiteY19" fmla="*/ 417342 h 1172308"/>
                <a:gd name="connsiteX20" fmla="*/ 1308296 w 2124222"/>
                <a:gd name="connsiteY20" fmla="*/ 407964 h 1172308"/>
                <a:gd name="connsiteX21" fmla="*/ 1317674 w 2124222"/>
                <a:gd name="connsiteY21" fmla="*/ 393896 h 1172308"/>
                <a:gd name="connsiteX22" fmla="*/ 1327053 w 2124222"/>
                <a:gd name="connsiteY22" fmla="*/ 384517 h 1172308"/>
                <a:gd name="connsiteX23" fmla="*/ 1355188 w 2124222"/>
                <a:gd name="connsiteY23" fmla="*/ 342314 h 1172308"/>
                <a:gd name="connsiteX24" fmla="*/ 1364566 w 2124222"/>
                <a:gd name="connsiteY24" fmla="*/ 328247 h 1172308"/>
                <a:gd name="connsiteX25" fmla="*/ 1388013 w 2124222"/>
                <a:gd name="connsiteY25" fmla="*/ 309490 h 1172308"/>
                <a:gd name="connsiteX26" fmla="*/ 1406770 w 2124222"/>
                <a:gd name="connsiteY26" fmla="*/ 290733 h 1172308"/>
                <a:gd name="connsiteX27" fmla="*/ 1425526 w 2124222"/>
                <a:gd name="connsiteY27" fmla="*/ 267287 h 1172308"/>
                <a:gd name="connsiteX28" fmla="*/ 1448973 w 2124222"/>
                <a:gd name="connsiteY28" fmla="*/ 248530 h 1172308"/>
                <a:gd name="connsiteX29" fmla="*/ 1458351 w 2124222"/>
                <a:gd name="connsiteY29" fmla="*/ 239151 h 1172308"/>
                <a:gd name="connsiteX30" fmla="*/ 1486486 w 2124222"/>
                <a:gd name="connsiteY30" fmla="*/ 229773 h 1172308"/>
                <a:gd name="connsiteX31" fmla="*/ 1524000 w 2124222"/>
                <a:gd name="connsiteY31" fmla="*/ 201637 h 1172308"/>
                <a:gd name="connsiteX32" fmla="*/ 1538068 w 2124222"/>
                <a:gd name="connsiteY32" fmla="*/ 196948 h 1172308"/>
                <a:gd name="connsiteX33" fmla="*/ 1552136 w 2124222"/>
                <a:gd name="connsiteY33" fmla="*/ 187570 h 1172308"/>
                <a:gd name="connsiteX34" fmla="*/ 1566203 w 2124222"/>
                <a:gd name="connsiteY34" fmla="*/ 182880 h 1172308"/>
                <a:gd name="connsiteX35" fmla="*/ 1603717 w 2124222"/>
                <a:gd name="connsiteY35" fmla="*/ 154745 h 1172308"/>
                <a:gd name="connsiteX36" fmla="*/ 1617785 w 2124222"/>
                <a:gd name="connsiteY36" fmla="*/ 145367 h 1172308"/>
                <a:gd name="connsiteX37" fmla="*/ 1636542 w 2124222"/>
                <a:gd name="connsiteY37" fmla="*/ 126610 h 1172308"/>
                <a:gd name="connsiteX38" fmla="*/ 1664677 w 2124222"/>
                <a:gd name="connsiteY38" fmla="*/ 117231 h 1172308"/>
                <a:gd name="connsiteX39" fmla="*/ 1674056 w 2124222"/>
                <a:gd name="connsiteY39" fmla="*/ 107853 h 1172308"/>
                <a:gd name="connsiteX40" fmla="*/ 1702191 w 2124222"/>
                <a:gd name="connsiteY40" fmla="*/ 98474 h 1172308"/>
                <a:gd name="connsiteX41" fmla="*/ 1711570 w 2124222"/>
                <a:gd name="connsiteY41" fmla="*/ 89096 h 1172308"/>
                <a:gd name="connsiteX42" fmla="*/ 1730326 w 2124222"/>
                <a:gd name="connsiteY42" fmla="*/ 84407 h 1172308"/>
                <a:gd name="connsiteX43" fmla="*/ 1767840 w 2124222"/>
                <a:gd name="connsiteY43" fmla="*/ 75028 h 1172308"/>
                <a:gd name="connsiteX44" fmla="*/ 1777219 w 2124222"/>
                <a:gd name="connsiteY44" fmla="*/ 65650 h 1172308"/>
                <a:gd name="connsiteX45" fmla="*/ 1824111 w 2124222"/>
                <a:gd name="connsiteY45" fmla="*/ 51582 h 1172308"/>
                <a:gd name="connsiteX46" fmla="*/ 1913206 w 2124222"/>
                <a:gd name="connsiteY46" fmla="*/ 37514 h 1172308"/>
                <a:gd name="connsiteX47" fmla="*/ 1922585 w 2124222"/>
                <a:gd name="connsiteY47" fmla="*/ 23447 h 1172308"/>
                <a:gd name="connsiteX48" fmla="*/ 1983545 w 2124222"/>
                <a:gd name="connsiteY48" fmla="*/ 18757 h 1172308"/>
                <a:gd name="connsiteX49" fmla="*/ 1983545 w 2124222"/>
                <a:gd name="connsiteY49" fmla="*/ 18757 h 1172308"/>
                <a:gd name="connsiteX50" fmla="*/ 2025748 w 2124222"/>
                <a:gd name="connsiteY50" fmla="*/ 9379 h 1172308"/>
                <a:gd name="connsiteX51" fmla="*/ 2035126 w 2124222"/>
                <a:gd name="connsiteY51" fmla="*/ 0 h 1172308"/>
                <a:gd name="connsiteX52" fmla="*/ 2124222 w 2124222"/>
                <a:gd name="connsiteY52" fmla="*/ 4690 h 1172308"/>
                <a:gd name="connsiteX53" fmla="*/ 2100776 w 2124222"/>
                <a:gd name="connsiteY53" fmla="*/ 23447 h 1172308"/>
                <a:gd name="connsiteX54" fmla="*/ 2086708 w 2124222"/>
                <a:gd name="connsiteY54" fmla="*/ 28136 h 1172308"/>
                <a:gd name="connsiteX55" fmla="*/ 2082019 w 2124222"/>
                <a:gd name="connsiteY55" fmla="*/ 42204 h 1172308"/>
                <a:gd name="connsiteX56" fmla="*/ 2072640 w 2124222"/>
                <a:gd name="connsiteY56" fmla="*/ 51582 h 1172308"/>
                <a:gd name="connsiteX57" fmla="*/ 2053883 w 2124222"/>
                <a:gd name="connsiteY57" fmla="*/ 75028 h 1172308"/>
                <a:gd name="connsiteX58" fmla="*/ 2035126 w 2124222"/>
                <a:gd name="connsiteY58" fmla="*/ 103164 h 1172308"/>
                <a:gd name="connsiteX59" fmla="*/ 2021059 w 2124222"/>
                <a:gd name="connsiteY59" fmla="*/ 126610 h 1172308"/>
                <a:gd name="connsiteX60" fmla="*/ 2016370 w 2124222"/>
                <a:gd name="connsiteY60" fmla="*/ 309490 h 1172308"/>
                <a:gd name="connsiteX61" fmla="*/ 2011680 w 2124222"/>
                <a:gd name="connsiteY61" fmla="*/ 309490 h 1172308"/>
                <a:gd name="connsiteX62" fmla="*/ 1969477 w 2124222"/>
                <a:gd name="connsiteY62" fmla="*/ 314179 h 1172308"/>
                <a:gd name="connsiteX63" fmla="*/ 1941342 w 2124222"/>
                <a:gd name="connsiteY63" fmla="*/ 323557 h 1172308"/>
                <a:gd name="connsiteX64" fmla="*/ 1927274 w 2124222"/>
                <a:gd name="connsiteY64" fmla="*/ 328247 h 1172308"/>
                <a:gd name="connsiteX65" fmla="*/ 1899139 w 2124222"/>
                <a:gd name="connsiteY65" fmla="*/ 342314 h 1172308"/>
                <a:gd name="connsiteX66" fmla="*/ 1875693 w 2124222"/>
                <a:gd name="connsiteY66" fmla="*/ 356382 h 1172308"/>
                <a:gd name="connsiteX67" fmla="*/ 1856936 w 2124222"/>
                <a:gd name="connsiteY67" fmla="*/ 375139 h 1172308"/>
                <a:gd name="connsiteX68" fmla="*/ 1852246 w 2124222"/>
                <a:gd name="connsiteY68" fmla="*/ 389207 h 1172308"/>
                <a:gd name="connsiteX69" fmla="*/ 1828800 w 2124222"/>
                <a:gd name="connsiteY69" fmla="*/ 412653 h 1172308"/>
                <a:gd name="connsiteX70" fmla="*/ 1819422 w 2124222"/>
                <a:gd name="connsiteY70" fmla="*/ 445477 h 1172308"/>
                <a:gd name="connsiteX71" fmla="*/ 1810043 w 2124222"/>
                <a:gd name="connsiteY71" fmla="*/ 511127 h 1172308"/>
                <a:gd name="connsiteX72" fmla="*/ 1814733 w 2124222"/>
                <a:gd name="connsiteY72" fmla="*/ 590844 h 1172308"/>
                <a:gd name="connsiteX73" fmla="*/ 1828800 w 2124222"/>
                <a:gd name="connsiteY73" fmla="*/ 614290 h 1172308"/>
                <a:gd name="connsiteX74" fmla="*/ 1828800 w 2124222"/>
                <a:gd name="connsiteY74" fmla="*/ 633047 h 1172308"/>
                <a:gd name="connsiteX75" fmla="*/ 1828800 w 2124222"/>
                <a:gd name="connsiteY75" fmla="*/ 633047 h 1172308"/>
                <a:gd name="connsiteX76" fmla="*/ 1786597 w 2124222"/>
                <a:gd name="connsiteY76" fmla="*/ 642425 h 1172308"/>
                <a:gd name="connsiteX77" fmla="*/ 1772530 w 2124222"/>
                <a:gd name="connsiteY77" fmla="*/ 647114 h 1172308"/>
                <a:gd name="connsiteX78" fmla="*/ 1730326 w 2124222"/>
                <a:gd name="connsiteY78" fmla="*/ 656493 h 1172308"/>
                <a:gd name="connsiteX79" fmla="*/ 1688123 w 2124222"/>
                <a:gd name="connsiteY79" fmla="*/ 675250 h 1172308"/>
                <a:gd name="connsiteX80" fmla="*/ 1674056 w 2124222"/>
                <a:gd name="connsiteY80" fmla="*/ 679939 h 1172308"/>
                <a:gd name="connsiteX81" fmla="*/ 1636542 w 2124222"/>
                <a:gd name="connsiteY81" fmla="*/ 717453 h 1172308"/>
                <a:gd name="connsiteX82" fmla="*/ 1617785 w 2124222"/>
                <a:gd name="connsiteY82" fmla="*/ 736210 h 1172308"/>
                <a:gd name="connsiteX83" fmla="*/ 1608406 w 2124222"/>
                <a:gd name="connsiteY83" fmla="*/ 750277 h 1172308"/>
                <a:gd name="connsiteX84" fmla="*/ 1594339 w 2124222"/>
                <a:gd name="connsiteY84" fmla="*/ 829994 h 1172308"/>
                <a:gd name="connsiteX85" fmla="*/ 1589650 w 2124222"/>
                <a:gd name="connsiteY85" fmla="*/ 942536 h 1172308"/>
                <a:gd name="connsiteX86" fmla="*/ 1589650 w 2124222"/>
                <a:gd name="connsiteY86" fmla="*/ 942536 h 1172308"/>
                <a:gd name="connsiteX87" fmla="*/ 1552136 w 2124222"/>
                <a:gd name="connsiteY87" fmla="*/ 928468 h 1172308"/>
                <a:gd name="connsiteX88" fmla="*/ 1538068 w 2124222"/>
                <a:gd name="connsiteY88" fmla="*/ 923779 h 1172308"/>
                <a:gd name="connsiteX89" fmla="*/ 1500554 w 2124222"/>
                <a:gd name="connsiteY89" fmla="*/ 914400 h 1172308"/>
                <a:gd name="connsiteX90" fmla="*/ 1486486 w 2124222"/>
                <a:gd name="connsiteY90" fmla="*/ 905022 h 1172308"/>
                <a:gd name="connsiteX91" fmla="*/ 1444283 w 2124222"/>
                <a:gd name="connsiteY91" fmla="*/ 909711 h 1172308"/>
                <a:gd name="connsiteX92" fmla="*/ 1430216 w 2124222"/>
                <a:gd name="connsiteY92" fmla="*/ 914400 h 1172308"/>
                <a:gd name="connsiteX93" fmla="*/ 1425526 w 2124222"/>
                <a:gd name="connsiteY93" fmla="*/ 956604 h 1172308"/>
                <a:gd name="connsiteX94" fmla="*/ 1416148 w 2124222"/>
                <a:gd name="connsiteY94" fmla="*/ 984739 h 1172308"/>
                <a:gd name="connsiteX95" fmla="*/ 1411459 w 2124222"/>
                <a:gd name="connsiteY95" fmla="*/ 998807 h 1172308"/>
                <a:gd name="connsiteX96" fmla="*/ 1397391 w 2124222"/>
                <a:gd name="connsiteY96" fmla="*/ 1022253 h 1172308"/>
                <a:gd name="connsiteX97" fmla="*/ 1383323 w 2124222"/>
                <a:gd name="connsiteY97" fmla="*/ 1026942 h 1172308"/>
                <a:gd name="connsiteX98" fmla="*/ 1355188 w 2124222"/>
                <a:gd name="connsiteY98" fmla="*/ 1041010 h 1172308"/>
                <a:gd name="connsiteX99" fmla="*/ 1341120 w 2124222"/>
                <a:gd name="connsiteY99" fmla="*/ 1050388 h 1172308"/>
                <a:gd name="connsiteX100" fmla="*/ 1327053 w 2124222"/>
                <a:gd name="connsiteY100" fmla="*/ 1055077 h 1172308"/>
                <a:gd name="connsiteX101" fmla="*/ 1317674 w 2124222"/>
                <a:gd name="connsiteY101" fmla="*/ 1059767 h 1172308"/>
                <a:gd name="connsiteX102" fmla="*/ 1317674 w 2124222"/>
                <a:gd name="connsiteY102" fmla="*/ 1059767 h 1172308"/>
                <a:gd name="connsiteX103" fmla="*/ 1280160 w 2124222"/>
                <a:gd name="connsiteY103" fmla="*/ 1073834 h 1172308"/>
                <a:gd name="connsiteX104" fmla="*/ 1266093 w 2124222"/>
                <a:gd name="connsiteY104" fmla="*/ 1078524 h 1172308"/>
                <a:gd name="connsiteX105" fmla="*/ 1233268 w 2124222"/>
                <a:gd name="connsiteY105" fmla="*/ 1073834 h 1172308"/>
                <a:gd name="connsiteX106" fmla="*/ 1176997 w 2124222"/>
                <a:gd name="connsiteY106" fmla="*/ 1055077 h 1172308"/>
                <a:gd name="connsiteX107" fmla="*/ 1162930 w 2124222"/>
                <a:gd name="connsiteY107" fmla="*/ 1050388 h 1172308"/>
                <a:gd name="connsiteX108" fmla="*/ 1148862 w 2124222"/>
                <a:gd name="connsiteY108" fmla="*/ 1041010 h 1172308"/>
                <a:gd name="connsiteX109" fmla="*/ 1134794 w 2124222"/>
                <a:gd name="connsiteY109" fmla="*/ 1050388 h 1172308"/>
                <a:gd name="connsiteX110" fmla="*/ 1116037 w 2124222"/>
                <a:gd name="connsiteY110" fmla="*/ 1069145 h 1172308"/>
                <a:gd name="connsiteX111" fmla="*/ 1101970 w 2124222"/>
                <a:gd name="connsiteY111" fmla="*/ 1073834 h 1172308"/>
                <a:gd name="connsiteX112" fmla="*/ 1092591 w 2124222"/>
                <a:gd name="connsiteY112" fmla="*/ 1087902 h 1172308"/>
                <a:gd name="connsiteX113" fmla="*/ 1087902 w 2124222"/>
                <a:gd name="connsiteY113" fmla="*/ 1101970 h 1172308"/>
                <a:gd name="connsiteX114" fmla="*/ 1078523 w 2124222"/>
                <a:gd name="connsiteY114" fmla="*/ 1111348 h 1172308"/>
                <a:gd name="connsiteX115" fmla="*/ 1064456 w 2124222"/>
                <a:gd name="connsiteY115" fmla="*/ 1153551 h 1172308"/>
                <a:gd name="connsiteX116" fmla="*/ 1059766 w 2124222"/>
                <a:gd name="connsiteY116" fmla="*/ 1172308 h 1172308"/>
                <a:gd name="connsiteX117" fmla="*/ 1059766 w 2124222"/>
                <a:gd name="connsiteY117" fmla="*/ 1172308 h 1172308"/>
                <a:gd name="connsiteX118" fmla="*/ 1026942 w 2124222"/>
                <a:gd name="connsiteY118" fmla="*/ 1148862 h 1172308"/>
                <a:gd name="connsiteX119" fmla="*/ 1008185 w 2124222"/>
                <a:gd name="connsiteY119" fmla="*/ 1130105 h 1172308"/>
                <a:gd name="connsiteX120" fmla="*/ 998806 w 2124222"/>
                <a:gd name="connsiteY120" fmla="*/ 1120727 h 1172308"/>
                <a:gd name="connsiteX121" fmla="*/ 989428 w 2124222"/>
                <a:gd name="connsiteY121" fmla="*/ 1111348 h 1172308"/>
                <a:gd name="connsiteX122" fmla="*/ 980050 w 2124222"/>
                <a:gd name="connsiteY122" fmla="*/ 1097280 h 1172308"/>
                <a:gd name="connsiteX123" fmla="*/ 937846 w 2124222"/>
                <a:gd name="connsiteY123" fmla="*/ 1083213 h 1172308"/>
                <a:gd name="connsiteX124" fmla="*/ 923779 w 2124222"/>
                <a:gd name="connsiteY124" fmla="*/ 1078524 h 1172308"/>
                <a:gd name="connsiteX125" fmla="*/ 909711 w 2124222"/>
                <a:gd name="connsiteY125" fmla="*/ 1073834 h 1172308"/>
                <a:gd name="connsiteX126" fmla="*/ 806548 w 2124222"/>
                <a:gd name="connsiteY126" fmla="*/ 1078524 h 1172308"/>
                <a:gd name="connsiteX127" fmla="*/ 778413 w 2124222"/>
                <a:gd name="connsiteY127" fmla="*/ 1087902 h 1172308"/>
                <a:gd name="connsiteX128" fmla="*/ 745588 w 2124222"/>
                <a:gd name="connsiteY128" fmla="*/ 1097280 h 1172308"/>
                <a:gd name="connsiteX129" fmla="*/ 736210 w 2124222"/>
                <a:gd name="connsiteY129" fmla="*/ 1106659 h 1172308"/>
                <a:gd name="connsiteX130" fmla="*/ 708074 w 2124222"/>
                <a:gd name="connsiteY130" fmla="*/ 1116037 h 1172308"/>
                <a:gd name="connsiteX131" fmla="*/ 689317 w 2124222"/>
                <a:gd name="connsiteY131" fmla="*/ 1134794 h 1172308"/>
                <a:gd name="connsiteX132" fmla="*/ 679939 w 2124222"/>
                <a:gd name="connsiteY132" fmla="*/ 1144173 h 1172308"/>
                <a:gd name="connsiteX133" fmla="*/ 675250 w 2124222"/>
                <a:gd name="connsiteY133" fmla="*/ 1153551 h 1172308"/>
                <a:gd name="connsiteX134" fmla="*/ 675250 w 2124222"/>
                <a:gd name="connsiteY134" fmla="*/ 1153551 h 1172308"/>
                <a:gd name="connsiteX135" fmla="*/ 661182 w 2124222"/>
                <a:gd name="connsiteY135" fmla="*/ 1116037 h 1172308"/>
                <a:gd name="connsiteX136" fmla="*/ 647114 w 2124222"/>
                <a:gd name="connsiteY136" fmla="*/ 1106659 h 1172308"/>
                <a:gd name="connsiteX137" fmla="*/ 628357 w 2124222"/>
                <a:gd name="connsiteY137" fmla="*/ 1087902 h 1172308"/>
                <a:gd name="connsiteX138" fmla="*/ 614290 w 2124222"/>
                <a:gd name="connsiteY138" fmla="*/ 1078524 h 1172308"/>
                <a:gd name="connsiteX139" fmla="*/ 595533 w 2124222"/>
                <a:gd name="connsiteY139" fmla="*/ 1055077 h 1172308"/>
                <a:gd name="connsiteX140" fmla="*/ 586154 w 2124222"/>
                <a:gd name="connsiteY140" fmla="*/ 1045699 h 1172308"/>
                <a:gd name="connsiteX141" fmla="*/ 558019 w 2124222"/>
                <a:gd name="connsiteY141" fmla="*/ 1036320 h 1172308"/>
                <a:gd name="connsiteX142" fmla="*/ 543951 w 2124222"/>
                <a:gd name="connsiteY142" fmla="*/ 1031631 h 1172308"/>
                <a:gd name="connsiteX143" fmla="*/ 529883 w 2124222"/>
                <a:gd name="connsiteY143" fmla="*/ 1022253 h 1172308"/>
                <a:gd name="connsiteX144" fmla="*/ 487680 w 2124222"/>
                <a:gd name="connsiteY144" fmla="*/ 1012874 h 1172308"/>
                <a:gd name="connsiteX145" fmla="*/ 389206 w 2124222"/>
                <a:gd name="connsiteY145" fmla="*/ 1017564 h 1172308"/>
                <a:gd name="connsiteX146" fmla="*/ 356382 w 2124222"/>
                <a:gd name="connsiteY146" fmla="*/ 1026942 h 1172308"/>
                <a:gd name="connsiteX147" fmla="*/ 337625 w 2124222"/>
                <a:gd name="connsiteY147" fmla="*/ 1045699 h 1172308"/>
                <a:gd name="connsiteX148" fmla="*/ 328246 w 2124222"/>
                <a:gd name="connsiteY148" fmla="*/ 1055077 h 1172308"/>
                <a:gd name="connsiteX149" fmla="*/ 295422 w 2124222"/>
                <a:gd name="connsiteY149" fmla="*/ 1078524 h 1172308"/>
                <a:gd name="connsiteX150" fmla="*/ 295422 w 2124222"/>
                <a:gd name="connsiteY150" fmla="*/ 1078524 h 1172308"/>
                <a:gd name="connsiteX151" fmla="*/ 276665 w 2124222"/>
                <a:gd name="connsiteY151" fmla="*/ 1041010 h 1172308"/>
                <a:gd name="connsiteX152" fmla="*/ 253219 w 2124222"/>
                <a:gd name="connsiteY152" fmla="*/ 1022253 h 1172308"/>
                <a:gd name="connsiteX153" fmla="*/ 243840 w 2124222"/>
                <a:gd name="connsiteY153" fmla="*/ 1012874 h 1172308"/>
                <a:gd name="connsiteX154" fmla="*/ 229773 w 2124222"/>
                <a:gd name="connsiteY154" fmla="*/ 1003496 h 1172308"/>
                <a:gd name="connsiteX155" fmla="*/ 206326 w 2124222"/>
                <a:gd name="connsiteY155" fmla="*/ 984739 h 1172308"/>
                <a:gd name="connsiteX156" fmla="*/ 164123 w 2124222"/>
                <a:gd name="connsiteY156" fmla="*/ 970671 h 1172308"/>
                <a:gd name="connsiteX157" fmla="*/ 150056 w 2124222"/>
                <a:gd name="connsiteY157" fmla="*/ 965982 h 1172308"/>
                <a:gd name="connsiteX158" fmla="*/ 135988 w 2124222"/>
                <a:gd name="connsiteY158" fmla="*/ 961293 h 1172308"/>
                <a:gd name="connsiteX159" fmla="*/ 126610 w 2124222"/>
                <a:gd name="connsiteY159" fmla="*/ 951914 h 1172308"/>
                <a:gd name="connsiteX160" fmla="*/ 84406 w 2124222"/>
                <a:gd name="connsiteY160" fmla="*/ 951914 h 1172308"/>
                <a:gd name="connsiteX161" fmla="*/ 42203 w 2124222"/>
                <a:gd name="connsiteY161" fmla="*/ 956604 h 1172308"/>
                <a:gd name="connsiteX162" fmla="*/ 0 w 2124222"/>
                <a:gd name="connsiteY162" fmla="*/ 961293 h 1172308"/>
                <a:gd name="connsiteX163" fmla="*/ 0 w 2124222"/>
                <a:gd name="connsiteY163" fmla="*/ 961293 h 1172308"/>
                <a:gd name="connsiteX164" fmla="*/ 28136 w 2124222"/>
                <a:gd name="connsiteY164" fmla="*/ 933157 h 1172308"/>
                <a:gd name="connsiteX165" fmla="*/ 37514 w 2124222"/>
                <a:gd name="connsiteY165" fmla="*/ 919090 h 1172308"/>
                <a:gd name="connsiteX166" fmla="*/ 46893 w 2124222"/>
                <a:gd name="connsiteY166" fmla="*/ 909711 h 1172308"/>
                <a:gd name="connsiteX167" fmla="*/ 65650 w 2124222"/>
                <a:gd name="connsiteY167" fmla="*/ 886265 h 1172308"/>
                <a:gd name="connsiteX168" fmla="*/ 79717 w 2124222"/>
                <a:gd name="connsiteY168" fmla="*/ 881576 h 1172308"/>
                <a:gd name="connsiteX169" fmla="*/ 89096 w 2124222"/>
                <a:gd name="connsiteY169" fmla="*/ 872197 h 1172308"/>
                <a:gd name="connsiteX170" fmla="*/ 117231 w 2124222"/>
                <a:gd name="connsiteY170" fmla="*/ 858130 h 1172308"/>
                <a:gd name="connsiteX171" fmla="*/ 135988 w 2124222"/>
                <a:gd name="connsiteY171" fmla="*/ 834684 h 1172308"/>
                <a:gd name="connsiteX172" fmla="*/ 154745 w 2124222"/>
                <a:gd name="connsiteY172" fmla="*/ 815927 h 1172308"/>
                <a:gd name="connsiteX173" fmla="*/ 164123 w 2124222"/>
                <a:gd name="connsiteY173" fmla="*/ 806548 h 1172308"/>
                <a:gd name="connsiteX174" fmla="*/ 178191 w 2124222"/>
                <a:gd name="connsiteY174" fmla="*/ 797170 h 1172308"/>
                <a:gd name="connsiteX175" fmla="*/ 206326 w 2124222"/>
                <a:gd name="connsiteY175" fmla="*/ 787791 h 1172308"/>
                <a:gd name="connsiteX176" fmla="*/ 243840 w 2124222"/>
                <a:gd name="connsiteY176" fmla="*/ 769034 h 1172308"/>
                <a:gd name="connsiteX177" fmla="*/ 257908 w 2124222"/>
                <a:gd name="connsiteY177" fmla="*/ 759656 h 1172308"/>
                <a:gd name="connsiteX178" fmla="*/ 267286 w 2124222"/>
                <a:gd name="connsiteY178" fmla="*/ 750277 h 1172308"/>
                <a:gd name="connsiteX179" fmla="*/ 281354 w 2124222"/>
                <a:gd name="connsiteY179" fmla="*/ 745588 h 1172308"/>
                <a:gd name="connsiteX180" fmla="*/ 295422 w 2124222"/>
                <a:gd name="connsiteY180" fmla="*/ 736210 h 1172308"/>
                <a:gd name="connsiteX181" fmla="*/ 309490 w 2124222"/>
                <a:gd name="connsiteY181" fmla="*/ 731520 h 1172308"/>
                <a:gd name="connsiteX182" fmla="*/ 323557 w 2124222"/>
                <a:gd name="connsiteY182" fmla="*/ 722142 h 1172308"/>
                <a:gd name="connsiteX183" fmla="*/ 389206 w 2124222"/>
                <a:gd name="connsiteY183" fmla="*/ 708074 h 1172308"/>
                <a:gd name="connsiteX184" fmla="*/ 412653 w 2124222"/>
                <a:gd name="connsiteY184" fmla="*/ 689317 h 1172308"/>
                <a:gd name="connsiteX185" fmla="*/ 440788 w 2124222"/>
                <a:gd name="connsiteY185" fmla="*/ 679939 h 1172308"/>
                <a:gd name="connsiteX186" fmla="*/ 450166 w 2124222"/>
                <a:gd name="connsiteY186" fmla="*/ 670560 h 1172308"/>
                <a:gd name="connsiteX187" fmla="*/ 492370 w 2124222"/>
                <a:gd name="connsiteY187" fmla="*/ 656493 h 1172308"/>
                <a:gd name="connsiteX188" fmla="*/ 534573 w 2124222"/>
                <a:gd name="connsiteY188" fmla="*/ 642425 h 1172308"/>
                <a:gd name="connsiteX189" fmla="*/ 562708 w 2124222"/>
                <a:gd name="connsiteY189" fmla="*/ 633047 h 1172308"/>
                <a:gd name="connsiteX190" fmla="*/ 647114 w 2124222"/>
                <a:gd name="connsiteY190" fmla="*/ 628357 h 1172308"/>
                <a:gd name="connsiteX191" fmla="*/ 665871 w 2124222"/>
                <a:gd name="connsiteY191" fmla="*/ 623668 h 1172308"/>
                <a:gd name="connsiteX192" fmla="*/ 703385 w 2124222"/>
                <a:gd name="connsiteY192" fmla="*/ 614290 h 1172308"/>
                <a:gd name="connsiteX193" fmla="*/ 764345 w 2124222"/>
                <a:gd name="connsiteY193" fmla="*/ 609600 h 1172308"/>
                <a:gd name="connsiteX194" fmla="*/ 839373 w 2124222"/>
                <a:gd name="connsiteY194" fmla="*/ 614290 h 1172308"/>
                <a:gd name="connsiteX195" fmla="*/ 876886 w 2124222"/>
                <a:gd name="connsiteY195" fmla="*/ 618979 h 1172308"/>
                <a:gd name="connsiteX196" fmla="*/ 951914 w 2124222"/>
                <a:gd name="connsiteY196" fmla="*/ 623668 h 1172308"/>
                <a:gd name="connsiteX197" fmla="*/ 980050 w 2124222"/>
                <a:gd name="connsiteY197" fmla="*/ 633047 h 1172308"/>
                <a:gd name="connsiteX198" fmla="*/ 994117 w 2124222"/>
                <a:gd name="connsiteY198" fmla="*/ 637736 h 1172308"/>
                <a:gd name="connsiteX199" fmla="*/ 1008185 w 2124222"/>
                <a:gd name="connsiteY199" fmla="*/ 647114 h 1172308"/>
                <a:gd name="connsiteX200" fmla="*/ 1008185 w 2124222"/>
                <a:gd name="connsiteY200" fmla="*/ 647114 h 1172308"/>
                <a:gd name="connsiteX201" fmla="*/ 994117 w 2124222"/>
                <a:gd name="connsiteY201" fmla="*/ 609600 h 1172308"/>
                <a:gd name="connsiteX202" fmla="*/ 980050 w 2124222"/>
                <a:gd name="connsiteY202" fmla="*/ 600222 h 1172308"/>
                <a:gd name="connsiteX203" fmla="*/ 961293 w 2124222"/>
                <a:gd name="connsiteY203" fmla="*/ 581465 h 1172308"/>
                <a:gd name="connsiteX204" fmla="*/ 942536 w 2124222"/>
                <a:gd name="connsiteY204" fmla="*/ 558019 h 1172308"/>
                <a:gd name="connsiteX205" fmla="*/ 923779 w 2124222"/>
                <a:gd name="connsiteY205" fmla="*/ 534573 h 1172308"/>
                <a:gd name="connsiteX206" fmla="*/ 919090 w 2124222"/>
                <a:gd name="connsiteY206" fmla="*/ 520505 h 1172308"/>
                <a:gd name="connsiteX207" fmla="*/ 900333 w 2124222"/>
                <a:gd name="connsiteY207" fmla="*/ 501748 h 1172308"/>
                <a:gd name="connsiteX208" fmla="*/ 890954 w 2124222"/>
                <a:gd name="connsiteY208" fmla="*/ 473613 h 1172308"/>
                <a:gd name="connsiteX209" fmla="*/ 886265 w 2124222"/>
                <a:gd name="connsiteY209" fmla="*/ 459545 h 1172308"/>
                <a:gd name="connsiteX210" fmla="*/ 881576 w 2124222"/>
                <a:gd name="connsiteY210" fmla="*/ 450167 h 1172308"/>
                <a:gd name="connsiteX211" fmla="*/ 890954 w 2124222"/>
                <a:gd name="connsiteY211" fmla="*/ 440788 h 1172308"/>
                <a:gd name="connsiteX212" fmla="*/ 928468 w 2124222"/>
                <a:gd name="connsiteY212" fmla="*/ 454856 h 1172308"/>
                <a:gd name="connsiteX213" fmla="*/ 942536 w 2124222"/>
                <a:gd name="connsiteY213" fmla="*/ 459545 h 1172308"/>
                <a:gd name="connsiteX214" fmla="*/ 951914 w 2124222"/>
                <a:gd name="connsiteY214" fmla="*/ 468924 h 1172308"/>
                <a:gd name="connsiteX215" fmla="*/ 980050 w 2124222"/>
                <a:gd name="connsiteY215" fmla="*/ 478302 h 1172308"/>
                <a:gd name="connsiteX216" fmla="*/ 994117 w 2124222"/>
                <a:gd name="connsiteY216" fmla="*/ 482991 h 1172308"/>
                <a:gd name="connsiteX217" fmla="*/ 1003496 w 2124222"/>
                <a:gd name="connsiteY217" fmla="*/ 492370 h 1172308"/>
                <a:gd name="connsiteX218" fmla="*/ 1017563 w 2124222"/>
                <a:gd name="connsiteY218" fmla="*/ 501748 h 1172308"/>
                <a:gd name="connsiteX219" fmla="*/ 1017563 w 2124222"/>
                <a:gd name="connsiteY219" fmla="*/ 501748 h 1172308"/>
                <a:gd name="connsiteX220" fmla="*/ 1055077 w 2124222"/>
                <a:gd name="connsiteY220" fmla="*/ 464234 h 1172308"/>
                <a:gd name="connsiteX221" fmla="*/ 1045699 w 2124222"/>
                <a:gd name="connsiteY221" fmla="*/ 473613 h 1172308"/>
                <a:gd name="connsiteX222" fmla="*/ 1036320 w 2124222"/>
                <a:gd name="connsiteY222" fmla="*/ 482991 h 1172308"/>
                <a:gd name="connsiteX223" fmla="*/ 1022253 w 2124222"/>
                <a:gd name="connsiteY223" fmla="*/ 487680 h 1172308"/>
                <a:gd name="connsiteX224" fmla="*/ 1026942 w 2124222"/>
                <a:gd name="connsiteY224" fmla="*/ 468924 h 1172308"/>
                <a:gd name="connsiteX225" fmla="*/ 1055077 w 2124222"/>
                <a:gd name="connsiteY225" fmla="*/ 459545 h 1172308"/>
                <a:gd name="connsiteX226" fmla="*/ 1064456 w 2124222"/>
                <a:gd name="connsiteY226" fmla="*/ 450167 h 1172308"/>
                <a:gd name="connsiteX227" fmla="*/ 1092591 w 2124222"/>
                <a:gd name="connsiteY227" fmla="*/ 440788 h 1172308"/>
                <a:gd name="connsiteX228" fmla="*/ 1106659 w 2124222"/>
                <a:gd name="connsiteY228" fmla="*/ 436099 h 1172308"/>
                <a:gd name="connsiteX229" fmla="*/ 1144173 w 2124222"/>
                <a:gd name="connsiteY229" fmla="*/ 440788 h 117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4222" h="1172308">
                  <a:moveTo>
                    <a:pt x="1144173" y="440788"/>
                  </a:moveTo>
                  <a:lnTo>
                    <a:pt x="1144173" y="440788"/>
                  </a:lnTo>
                  <a:cubicBezTo>
                    <a:pt x="1149566" y="365287"/>
                    <a:pt x="1141925" y="395948"/>
                    <a:pt x="1158240" y="347004"/>
                  </a:cubicBezTo>
                  <a:lnTo>
                    <a:pt x="1162930" y="332936"/>
                  </a:lnTo>
                  <a:lnTo>
                    <a:pt x="1167619" y="318868"/>
                  </a:lnTo>
                  <a:lnTo>
                    <a:pt x="1167619" y="318868"/>
                  </a:lnTo>
                  <a:cubicBezTo>
                    <a:pt x="1174723" y="333076"/>
                    <a:pt x="1184335" y="356176"/>
                    <a:pt x="1195754" y="370450"/>
                  </a:cubicBezTo>
                  <a:cubicBezTo>
                    <a:pt x="1198516" y="373902"/>
                    <a:pt x="1202007" y="376702"/>
                    <a:pt x="1205133" y="379828"/>
                  </a:cubicBezTo>
                  <a:cubicBezTo>
                    <a:pt x="1224890" y="439104"/>
                    <a:pt x="1214511" y="398078"/>
                    <a:pt x="1214511" y="506437"/>
                  </a:cubicBezTo>
                  <a:lnTo>
                    <a:pt x="1214511" y="506437"/>
                  </a:lnTo>
                  <a:lnTo>
                    <a:pt x="1247336" y="529884"/>
                  </a:lnTo>
                  <a:lnTo>
                    <a:pt x="1247336" y="529884"/>
                  </a:lnTo>
                  <a:cubicBezTo>
                    <a:pt x="1253588" y="517379"/>
                    <a:pt x="1260308" y="505098"/>
                    <a:pt x="1266093" y="492370"/>
                  </a:cubicBezTo>
                  <a:cubicBezTo>
                    <a:pt x="1274145" y="474655"/>
                    <a:pt x="1266237" y="480477"/>
                    <a:pt x="1280160" y="464234"/>
                  </a:cubicBezTo>
                  <a:cubicBezTo>
                    <a:pt x="1280180" y="464211"/>
                    <a:pt x="1303596" y="440799"/>
                    <a:pt x="1308296" y="436099"/>
                  </a:cubicBezTo>
                  <a:lnTo>
                    <a:pt x="1317674" y="426720"/>
                  </a:lnTo>
                  <a:cubicBezTo>
                    <a:pt x="1319237" y="422031"/>
                    <a:pt x="1326784" y="414863"/>
                    <a:pt x="1322363" y="412653"/>
                  </a:cubicBezTo>
                  <a:cubicBezTo>
                    <a:pt x="1317322" y="410133"/>
                    <a:pt x="1312537" y="418320"/>
                    <a:pt x="1308296" y="422031"/>
                  </a:cubicBezTo>
                  <a:cubicBezTo>
                    <a:pt x="1299978" y="429309"/>
                    <a:pt x="1284850" y="445477"/>
                    <a:pt x="1284850" y="445477"/>
                  </a:cubicBezTo>
                  <a:cubicBezTo>
                    <a:pt x="1289802" y="430621"/>
                    <a:pt x="1288530" y="430326"/>
                    <a:pt x="1298917" y="417342"/>
                  </a:cubicBezTo>
                  <a:cubicBezTo>
                    <a:pt x="1301679" y="413890"/>
                    <a:pt x="1305534" y="411416"/>
                    <a:pt x="1308296" y="407964"/>
                  </a:cubicBezTo>
                  <a:cubicBezTo>
                    <a:pt x="1311817" y="403563"/>
                    <a:pt x="1314153" y="398297"/>
                    <a:pt x="1317674" y="393896"/>
                  </a:cubicBezTo>
                  <a:cubicBezTo>
                    <a:pt x="1320436" y="390443"/>
                    <a:pt x="1324400" y="388054"/>
                    <a:pt x="1327053" y="384517"/>
                  </a:cubicBezTo>
                  <a:cubicBezTo>
                    <a:pt x="1327073" y="384490"/>
                    <a:pt x="1350489" y="349362"/>
                    <a:pt x="1355188" y="342314"/>
                  </a:cubicBezTo>
                  <a:cubicBezTo>
                    <a:pt x="1358314" y="337625"/>
                    <a:pt x="1360581" y="332232"/>
                    <a:pt x="1364566" y="328247"/>
                  </a:cubicBezTo>
                  <a:cubicBezTo>
                    <a:pt x="1396493" y="296320"/>
                    <a:pt x="1346604" y="344982"/>
                    <a:pt x="1388013" y="309490"/>
                  </a:cubicBezTo>
                  <a:cubicBezTo>
                    <a:pt x="1394727" y="303736"/>
                    <a:pt x="1400518" y="296985"/>
                    <a:pt x="1406770" y="290733"/>
                  </a:cubicBezTo>
                  <a:cubicBezTo>
                    <a:pt x="1429412" y="268090"/>
                    <a:pt x="1401867" y="296860"/>
                    <a:pt x="1425526" y="267287"/>
                  </a:cubicBezTo>
                  <a:cubicBezTo>
                    <a:pt x="1435593" y="254704"/>
                    <a:pt x="1435429" y="259365"/>
                    <a:pt x="1448973" y="248530"/>
                  </a:cubicBezTo>
                  <a:cubicBezTo>
                    <a:pt x="1452425" y="245768"/>
                    <a:pt x="1454397" y="241128"/>
                    <a:pt x="1458351" y="239151"/>
                  </a:cubicBezTo>
                  <a:cubicBezTo>
                    <a:pt x="1467193" y="234730"/>
                    <a:pt x="1486486" y="229773"/>
                    <a:pt x="1486486" y="229773"/>
                  </a:cubicBezTo>
                  <a:cubicBezTo>
                    <a:pt x="1497595" y="218664"/>
                    <a:pt x="1508094" y="206939"/>
                    <a:pt x="1524000" y="201637"/>
                  </a:cubicBezTo>
                  <a:cubicBezTo>
                    <a:pt x="1528689" y="200074"/>
                    <a:pt x="1533647" y="199158"/>
                    <a:pt x="1538068" y="196948"/>
                  </a:cubicBezTo>
                  <a:cubicBezTo>
                    <a:pt x="1543109" y="194428"/>
                    <a:pt x="1547095" y="190090"/>
                    <a:pt x="1552136" y="187570"/>
                  </a:cubicBezTo>
                  <a:cubicBezTo>
                    <a:pt x="1556557" y="185359"/>
                    <a:pt x="1561882" y="185280"/>
                    <a:pt x="1566203" y="182880"/>
                  </a:cubicBezTo>
                  <a:cubicBezTo>
                    <a:pt x="1619766" y="153123"/>
                    <a:pt x="1577839" y="175448"/>
                    <a:pt x="1603717" y="154745"/>
                  </a:cubicBezTo>
                  <a:cubicBezTo>
                    <a:pt x="1608118" y="151224"/>
                    <a:pt x="1613506" y="149035"/>
                    <a:pt x="1617785" y="145367"/>
                  </a:cubicBezTo>
                  <a:cubicBezTo>
                    <a:pt x="1624499" y="139613"/>
                    <a:pt x="1628154" y="129406"/>
                    <a:pt x="1636542" y="126610"/>
                  </a:cubicBezTo>
                  <a:lnTo>
                    <a:pt x="1664677" y="117231"/>
                  </a:lnTo>
                  <a:cubicBezTo>
                    <a:pt x="1667803" y="114105"/>
                    <a:pt x="1670102" y="109830"/>
                    <a:pt x="1674056" y="107853"/>
                  </a:cubicBezTo>
                  <a:cubicBezTo>
                    <a:pt x="1682898" y="103432"/>
                    <a:pt x="1702191" y="98474"/>
                    <a:pt x="1702191" y="98474"/>
                  </a:cubicBezTo>
                  <a:cubicBezTo>
                    <a:pt x="1705317" y="95348"/>
                    <a:pt x="1707616" y="91073"/>
                    <a:pt x="1711570" y="89096"/>
                  </a:cubicBezTo>
                  <a:cubicBezTo>
                    <a:pt x="1717334" y="86214"/>
                    <a:pt x="1724035" y="85805"/>
                    <a:pt x="1730326" y="84407"/>
                  </a:cubicBezTo>
                  <a:cubicBezTo>
                    <a:pt x="1764276" y="76862"/>
                    <a:pt x="1742704" y="83407"/>
                    <a:pt x="1767840" y="75028"/>
                  </a:cubicBezTo>
                  <a:cubicBezTo>
                    <a:pt x="1770966" y="71902"/>
                    <a:pt x="1773265" y="67627"/>
                    <a:pt x="1777219" y="65650"/>
                  </a:cubicBezTo>
                  <a:cubicBezTo>
                    <a:pt x="1793803" y="57358"/>
                    <a:pt x="1807280" y="56631"/>
                    <a:pt x="1824111" y="51582"/>
                  </a:cubicBezTo>
                  <a:cubicBezTo>
                    <a:pt x="1878674" y="35214"/>
                    <a:pt x="1827764" y="44088"/>
                    <a:pt x="1913206" y="37514"/>
                  </a:cubicBezTo>
                  <a:cubicBezTo>
                    <a:pt x="1916332" y="32825"/>
                    <a:pt x="1917166" y="24995"/>
                    <a:pt x="1922585" y="23447"/>
                  </a:cubicBezTo>
                  <a:cubicBezTo>
                    <a:pt x="1939455" y="18627"/>
                    <a:pt x="1963435" y="18757"/>
                    <a:pt x="1983545" y="18757"/>
                  </a:cubicBezTo>
                  <a:lnTo>
                    <a:pt x="1983545" y="18757"/>
                  </a:lnTo>
                  <a:cubicBezTo>
                    <a:pt x="1997613" y="15631"/>
                    <a:pt x="2012205" y="14304"/>
                    <a:pt x="2025748" y="9379"/>
                  </a:cubicBezTo>
                  <a:cubicBezTo>
                    <a:pt x="2029903" y="7868"/>
                    <a:pt x="2030710" y="210"/>
                    <a:pt x="2035126" y="0"/>
                  </a:cubicBezTo>
                  <a:lnTo>
                    <a:pt x="2124222" y="4690"/>
                  </a:lnTo>
                  <a:cubicBezTo>
                    <a:pt x="2088861" y="16476"/>
                    <a:pt x="2131077" y="-794"/>
                    <a:pt x="2100776" y="23447"/>
                  </a:cubicBezTo>
                  <a:cubicBezTo>
                    <a:pt x="2096916" y="26535"/>
                    <a:pt x="2091397" y="26573"/>
                    <a:pt x="2086708" y="28136"/>
                  </a:cubicBezTo>
                  <a:cubicBezTo>
                    <a:pt x="2085145" y="32825"/>
                    <a:pt x="2084562" y="37965"/>
                    <a:pt x="2082019" y="42204"/>
                  </a:cubicBezTo>
                  <a:cubicBezTo>
                    <a:pt x="2079744" y="45995"/>
                    <a:pt x="2075402" y="48130"/>
                    <a:pt x="2072640" y="51582"/>
                  </a:cubicBezTo>
                  <a:cubicBezTo>
                    <a:pt x="2048978" y="81159"/>
                    <a:pt x="2076529" y="52385"/>
                    <a:pt x="2053883" y="75028"/>
                  </a:cubicBezTo>
                  <a:cubicBezTo>
                    <a:pt x="2042734" y="108476"/>
                    <a:pt x="2058542" y="68040"/>
                    <a:pt x="2035126" y="103164"/>
                  </a:cubicBezTo>
                  <a:cubicBezTo>
                    <a:pt x="2010773" y="139694"/>
                    <a:pt x="2050271" y="97395"/>
                    <a:pt x="2021059" y="126610"/>
                  </a:cubicBezTo>
                  <a:cubicBezTo>
                    <a:pt x="2003102" y="198441"/>
                    <a:pt x="2016370" y="138922"/>
                    <a:pt x="2016370" y="309490"/>
                  </a:cubicBezTo>
                  <a:lnTo>
                    <a:pt x="2011680" y="309490"/>
                  </a:lnTo>
                  <a:cubicBezTo>
                    <a:pt x="1997612" y="311053"/>
                    <a:pt x="1983356" y="311403"/>
                    <a:pt x="1969477" y="314179"/>
                  </a:cubicBezTo>
                  <a:cubicBezTo>
                    <a:pt x="1959783" y="316118"/>
                    <a:pt x="1950720" y="320431"/>
                    <a:pt x="1941342" y="323557"/>
                  </a:cubicBezTo>
                  <a:cubicBezTo>
                    <a:pt x="1936653" y="325120"/>
                    <a:pt x="1931387" y="325505"/>
                    <a:pt x="1927274" y="328247"/>
                  </a:cubicBezTo>
                  <a:cubicBezTo>
                    <a:pt x="1909093" y="340367"/>
                    <a:pt x="1918553" y="335843"/>
                    <a:pt x="1899139" y="342314"/>
                  </a:cubicBezTo>
                  <a:cubicBezTo>
                    <a:pt x="1864484" y="376969"/>
                    <a:pt x="1918304" y="325945"/>
                    <a:pt x="1875693" y="356382"/>
                  </a:cubicBezTo>
                  <a:cubicBezTo>
                    <a:pt x="1868498" y="361521"/>
                    <a:pt x="1856936" y="375139"/>
                    <a:pt x="1856936" y="375139"/>
                  </a:cubicBezTo>
                  <a:cubicBezTo>
                    <a:pt x="1855373" y="379828"/>
                    <a:pt x="1855212" y="385253"/>
                    <a:pt x="1852246" y="389207"/>
                  </a:cubicBezTo>
                  <a:cubicBezTo>
                    <a:pt x="1845614" y="398049"/>
                    <a:pt x="1828800" y="412653"/>
                    <a:pt x="1828800" y="412653"/>
                  </a:cubicBezTo>
                  <a:cubicBezTo>
                    <a:pt x="1825585" y="422298"/>
                    <a:pt x="1820731" y="435662"/>
                    <a:pt x="1819422" y="445477"/>
                  </a:cubicBezTo>
                  <a:cubicBezTo>
                    <a:pt x="1810291" y="513964"/>
                    <a:pt x="1821337" y="477250"/>
                    <a:pt x="1810043" y="511127"/>
                  </a:cubicBezTo>
                  <a:cubicBezTo>
                    <a:pt x="1811606" y="537699"/>
                    <a:pt x="1812084" y="564358"/>
                    <a:pt x="1814733" y="590844"/>
                  </a:cubicBezTo>
                  <a:cubicBezTo>
                    <a:pt x="1818845" y="631965"/>
                    <a:pt x="1817694" y="580968"/>
                    <a:pt x="1828800" y="614290"/>
                  </a:cubicBezTo>
                  <a:cubicBezTo>
                    <a:pt x="1830777" y="620222"/>
                    <a:pt x="1828800" y="626795"/>
                    <a:pt x="1828800" y="633047"/>
                  </a:cubicBezTo>
                  <a:lnTo>
                    <a:pt x="1828800" y="633047"/>
                  </a:lnTo>
                  <a:cubicBezTo>
                    <a:pt x="1814732" y="636173"/>
                    <a:pt x="1800578" y="638930"/>
                    <a:pt x="1786597" y="642425"/>
                  </a:cubicBezTo>
                  <a:cubicBezTo>
                    <a:pt x="1781802" y="643624"/>
                    <a:pt x="1777355" y="646042"/>
                    <a:pt x="1772530" y="647114"/>
                  </a:cubicBezTo>
                  <a:cubicBezTo>
                    <a:pt x="1723010" y="658119"/>
                    <a:pt x="1761996" y="645937"/>
                    <a:pt x="1730326" y="656493"/>
                  </a:cubicBezTo>
                  <a:cubicBezTo>
                    <a:pt x="1708034" y="671355"/>
                    <a:pt x="1721605" y="664089"/>
                    <a:pt x="1688123" y="675250"/>
                  </a:cubicBezTo>
                  <a:lnTo>
                    <a:pt x="1674056" y="679939"/>
                  </a:lnTo>
                  <a:lnTo>
                    <a:pt x="1636542" y="717453"/>
                  </a:lnTo>
                  <a:lnTo>
                    <a:pt x="1617785" y="736210"/>
                  </a:lnTo>
                  <a:lnTo>
                    <a:pt x="1608406" y="750277"/>
                  </a:lnTo>
                  <a:cubicBezTo>
                    <a:pt x="1592115" y="799152"/>
                    <a:pt x="1602461" y="760953"/>
                    <a:pt x="1594339" y="829994"/>
                  </a:cubicBezTo>
                  <a:cubicBezTo>
                    <a:pt x="1585025" y="909168"/>
                    <a:pt x="1589650" y="779718"/>
                    <a:pt x="1589650" y="942536"/>
                  </a:cubicBezTo>
                  <a:lnTo>
                    <a:pt x="1589650" y="942536"/>
                  </a:lnTo>
                  <a:lnTo>
                    <a:pt x="1552136" y="928468"/>
                  </a:lnTo>
                  <a:cubicBezTo>
                    <a:pt x="1547491" y="926779"/>
                    <a:pt x="1542863" y="924978"/>
                    <a:pt x="1538068" y="923779"/>
                  </a:cubicBezTo>
                  <a:cubicBezTo>
                    <a:pt x="1527359" y="921102"/>
                    <a:pt x="1511277" y="919762"/>
                    <a:pt x="1500554" y="914400"/>
                  </a:cubicBezTo>
                  <a:cubicBezTo>
                    <a:pt x="1495513" y="911880"/>
                    <a:pt x="1491175" y="908148"/>
                    <a:pt x="1486486" y="905022"/>
                  </a:cubicBezTo>
                  <a:cubicBezTo>
                    <a:pt x="1472418" y="906585"/>
                    <a:pt x="1458245" y="907384"/>
                    <a:pt x="1444283" y="909711"/>
                  </a:cubicBezTo>
                  <a:cubicBezTo>
                    <a:pt x="1439408" y="910524"/>
                    <a:pt x="1432052" y="909811"/>
                    <a:pt x="1430216" y="914400"/>
                  </a:cubicBezTo>
                  <a:cubicBezTo>
                    <a:pt x="1424959" y="927542"/>
                    <a:pt x="1428302" y="942724"/>
                    <a:pt x="1425526" y="956604"/>
                  </a:cubicBezTo>
                  <a:cubicBezTo>
                    <a:pt x="1423587" y="966298"/>
                    <a:pt x="1419274" y="975361"/>
                    <a:pt x="1416148" y="984739"/>
                  </a:cubicBezTo>
                  <a:lnTo>
                    <a:pt x="1411459" y="998807"/>
                  </a:lnTo>
                  <a:cubicBezTo>
                    <a:pt x="1407771" y="1009872"/>
                    <a:pt x="1408119" y="1015816"/>
                    <a:pt x="1397391" y="1022253"/>
                  </a:cubicBezTo>
                  <a:cubicBezTo>
                    <a:pt x="1393152" y="1024796"/>
                    <a:pt x="1388012" y="1025379"/>
                    <a:pt x="1383323" y="1026942"/>
                  </a:cubicBezTo>
                  <a:cubicBezTo>
                    <a:pt x="1343016" y="1053814"/>
                    <a:pt x="1394011" y="1021599"/>
                    <a:pt x="1355188" y="1041010"/>
                  </a:cubicBezTo>
                  <a:cubicBezTo>
                    <a:pt x="1350147" y="1043530"/>
                    <a:pt x="1346161" y="1047868"/>
                    <a:pt x="1341120" y="1050388"/>
                  </a:cubicBezTo>
                  <a:cubicBezTo>
                    <a:pt x="1336699" y="1052598"/>
                    <a:pt x="1331642" y="1053241"/>
                    <a:pt x="1327053" y="1055077"/>
                  </a:cubicBezTo>
                  <a:cubicBezTo>
                    <a:pt x="1323808" y="1056375"/>
                    <a:pt x="1320800" y="1058204"/>
                    <a:pt x="1317674" y="1059767"/>
                  </a:cubicBezTo>
                  <a:lnTo>
                    <a:pt x="1317674" y="1059767"/>
                  </a:lnTo>
                  <a:lnTo>
                    <a:pt x="1280160" y="1073834"/>
                  </a:lnTo>
                  <a:cubicBezTo>
                    <a:pt x="1275515" y="1075523"/>
                    <a:pt x="1271036" y="1078524"/>
                    <a:pt x="1266093" y="1078524"/>
                  </a:cubicBezTo>
                  <a:cubicBezTo>
                    <a:pt x="1255040" y="1078524"/>
                    <a:pt x="1244210" y="1075397"/>
                    <a:pt x="1233268" y="1073834"/>
                  </a:cubicBezTo>
                  <a:lnTo>
                    <a:pt x="1176997" y="1055077"/>
                  </a:lnTo>
                  <a:cubicBezTo>
                    <a:pt x="1172308" y="1053514"/>
                    <a:pt x="1167043" y="1053130"/>
                    <a:pt x="1162930" y="1050388"/>
                  </a:cubicBezTo>
                  <a:lnTo>
                    <a:pt x="1148862" y="1041010"/>
                  </a:lnTo>
                  <a:cubicBezTo>
                    <a:pt x="1144173" y="1044136"/>
                    <a:pt x="1139073" y="1046720"/>
                    <a:pt x="1134794" y="1050388"/>
                  </a:cubicBezTo>
                  <a:cubicBezTo>
                    <a:pt x="1128080" y="1056142"/>
                    <a:pt x="1124425" y="1066349"/>
                    <a:pt x="1116037" y="1069145"/>
                  </a:cubicBezTo>
                  <a:lnTo>
                    <a:pt x="1101970" y="1073834"/>
                  </a:lnTo>
                  <a:cubicBezTo>
                    <a:pt x="1098844" y="1078523"/>
                    <a:pt x="1095111" y="1082861"/>
                    <a:pt x="1092591" y="1087902"/>
                  </a:cubicBezTo>
                  <a:cubicBezTo>
                    <a:pt x="1090380" y="1092323"/>
                    <a:pt x="1090445" y="1097731"/>
                    <a:pt x="1087902" y="1101970"/>
                  </a:cubicBezTo>
                  <a:cubicBezTo>
                    <a:pt x="1085627" y="1105761"/>
                    <a:pt x="1081649" y="1108222"/>
                    <a:pt x="1078523" y="1111348"/>
                  </a:cubicBezTo>
                  <a:lnTo>
                    <a:pt x="1064456" y="1153551"/>
                  </a:lnTo>
                  <a:cubicBezTo>
                    <a:pt x="1059272" y="1169103"/>
                    <a:pt x="1059766" y="1162676"/>
                    <a:pt x="1059766" y="1172308"/>
                  </a:cubicBezTo>
                  <a:lnTo>
                    <a:pt x="1059766" y="1172308"/>
                  </a:lnTo>
                  <a:cubicBezTo>
                    <a:pt x="1048825" y="1164493"/>
                    <a:pt x="1037349" y="1157376"/>
                    <a:pt x="1026942" y="1148862"/>
                  </a:cubicBezTo>
                  <a:cubicBezTo>
                    <a:pt x="1020099" y="1143263"/>
                    <a:pt x="1014437" y="1136357"/>
                    <a:pt x="1008185" y="1130105"/>
                  </a:cubicBezTo>
                  <a:lnTo>
                    <a:pt x="998806" y="1120727"/>
                  </a:lnTo>
                  <a:cubicBezTo>
                    <a:pt x="995680" y="1117601"/>
                    <a:pt x="991880" y="1115027"/>
                    <a:pt x="989428" y="1111348"/>
                  </a:cubicBezTo>
                  <a:cubicBezTo>
                    <a:pt x="986302" y="1106659"/>
                    <a:pt x="984829" y="1100267"/>
                    <a:pt x="980050" y="1097280"/>
                  </a:cubicBezTo>
                  <a:cubicBezTo>
                    <a:pt x="980049" y="1097280"/>
                    <a:pt x="944880" y="1085558"/>
                    <a:pt x="937846" y="1083213"/>
                  </a:cubicBezTo>
                  <a:lnTo>
                    <a:pt x="923779" y="1078524"/>
                  </a:lnTo>
                  <a:lnTo>
                    <a:pt x="909711" y="1073834"/>
                  </a:lnTo>
                  <a:cubicBezTo>
                    <a:pt x="875323" y="1075397"/>
                    <a:pt x="840775" y="1074857"/>
                    <a:pt x="806548" y="1078524"/>
                  </a:cubicBezTo>
                  <a:cubicBezTo>
                    <a:pt x="796719" y="1079577"/>
                    <a:pt x="788003" y="1085505"/>
                    <a:pt x="778413" y="1087902"/>
                  </a:cubicBezTo>
                  <a:cubicBezTo>
                    <a:pt x="754861" y="1093790"/>
                    <a:pt x="765770" y="1090553"/>
                    <a:pt x="745588" y="1097280"/>
                  </a:cubicBezTo>
                  <a:cubicBezTo>
                    <a:pt x="742462" y="1100406"/>
                    <a:pt x="740164" y="1104682"/>
                    <a:pt x="736210" y="1106659"/>
                  </a:cubicBezTo>
                  <a:cubicBezTo>
                    <a:pt x="727368" y="1111080"/>
                    <a:pt x="708074" y="1116037"/>
                    <a:pt x="708074" y="1116037"/>
                  </a:cubicBezTo>
                  <a:lnTo>
                    <a:pt x="689317" y="1134794"/>
                  </a:lnTo>
                  <a:cubicBezTo>
                    <a:pt x="686191" y="1137920"/>
                    <a:pt x="681916" y="1140219"/>
                    <a:pt x="679939" y="1144173"/>
                  </a:cubicBezTo>
                  <a:lnTo>
                    <a:pt x="675250" y="1153551"/>
                  </a:lnTo>
                  <a:lnTo>
                    <a:pt x="675250" y="1153551"/>
                  </a:lnTo>
                  <a:cubicBezTo>
                    <a:pt x="670561" y="1141046"/>
                    <a:pt x="668053" y="1127489"/>
                    <a:pt x="661182" y="1116037"/>
                  </a:cubicBezTo>
                  <a:cubicBezTo>
                    <a:pt x="658282" y="1111204"/>
                    <a:pt x="651393" y="1110327"/>
                    <a:pt x="647114" y="1106659"/>
                  </a:cubicBezTo>
                  <a:cubicBezTo>
                    <a:pt x="640400" y="1100905"/>
                    <a:pt x="634609" y="1094154"/>
                    <a:pt x="628357" y="1087902"/>
                  </a:cubicBezTo>
                  <a:cubicBezTo>
                    <a:pt x="624372" y="1083917"/>
                    <a:pt x="618691" y="1082044"/>
                    <a:pt x="614290" y="1078524"/>
                  </a:cubicBezTo>
                  <a:cubicBezTo>
                    <a:pt x="601707" y="1068457"/>
                    <a:pt x="606368" y="1068621"/>
                    <a:pt x="595533" y="1055077"/>
                  </a:cubicBezTo>
                  <a:cubicBezTo>
                    <a:pt x="592771" y="1051625"/>
                    <a:pt x="590108" y="1047676"/>
                    <a:pt x="586154" y="1045699"/>
                  </a:cubicBezTo>
                  <a:cubicBezTo>
                    <a:pt x="577312" y="1041278"/>
                    <a:pt x="567397" y="1039446"/>
                    <a:pt x="558019" y="1036320"/>
                  </a:cubicBezTo>
                  <a:cubicBezTo>
                    <a:pt x="553330" y="1034757"/>
                    <a:pt x="548064" y="1034373"/>
                    <a:pt x="543951" y="1031631"/>
                  </a:cubicBezTo>
                  <a:cubicBezTo>
                    <a:pt x="539262" y="1028505"/>
                    <a:pt x="534924" y="1024773"/>
                    <a:pt x="529883" y="1022253"/>
                  </a:cubicBezTo>
                  <a:cubicBezTo>
                    <a:pt x="518340" y="1016482"/>
                    <a:pt x="498485" y="1014675"/>
                    <a:pt x="487680" y="1012874"/>
                  </a:cubicBezTo>
                  <a:cubicBezTo>
                    <a:pt x="454855" y="1014437"/>
                    <a:pt x="421963" y="1014943"/>
                    <a:pt x="389206" y="1017564"/>
                  </a:cubicBezTo>
                  <a:cubicBezTo>
                    <a:pt x="381460" y="1018184"/>
                    <a:pt x="364441" y="1024256"/>
                    <a:pt x="356382" y="1026942"/>
                  </a:cubicBezTo>
                  <a:lnTo>
                    <a:pt x="337625" y="1045699"/>
                  </a:lnTo>
                  <a:cubicBezTo>
                    <a:pt x="334499" y="1048825"/>
                    <a:pt x="331925" y="1052625"/>
                    <a:pt x="328246" y="1055077"/>
                  </a:cubicBezTo>
                  <a:cubicBezTo>
                    <a:pt x="298272" y="1075060"/>
                    <a:pt x="308080" y="1065863"/>
                    <a:pt x="295422" y="1078524"/>
                  </a:cubicBezTo>
                  <a:lnTo>
                    <a:pt x="295422" y="1078524"/>
                  </a:lnTo>
                  <a:cubicBezTo>
                    <a:pt x="289170" y="1066019"/>
                    <a:pt x="283858" y="1052998"/>
                    <a:pt x="276665" y="1041010"/>
                  </a:cubicBezTo>
                  <a:cubicBezTo>
                    <a:pt x="271439" y="1032300"/>
                    <a:pt x="260592" y="1028152"/>
                    <a:pt x="253219" y="1022253"/>
                  </a:cubicBezTo>
                  <a:cubicBezTo>
                    <a:pt x="249767" y="1019491"/>
                    <a:pt x="247292" y="1015636"/>
                    <a:pt x="243840" y="1012874"/>
                  </a:cubicBezTo>
                  <a:cubicBezTo>
                    <a:pt x="239439" y="1009354"/>
                    <a:pt x="234174" y="1007016"/>
                    <a:pt x="229773" y="1003496"/>
                  </a:cubicBezTo>
                  <a:cubicBezTo>
                    <a:pt x="217592" y="993751"/>
                    <a:pt x="222565" y="991957"/>
                    <a:pt x="206326" y="984739"/>
                  </a:cubicBezTo>
                  <a:cubicBezTo>
                    <a:pt x="206311" y="984732"/>
                    <a:pt x="171165" y="973018"/>
                    <a:pt x="164123" y="970671"/>
                  </a:cubicBezTo>
                  <a:lnTo>
                    <a:pt x="150056" y="965982"/>
                  </a:lnTo>
                  <a:lnTo>
                    <a:pt x="135988" y="961293"/>
                  </a:lnTo>
                  <a:cubicBezTo>
                    <a:pt x="132862" y="958167"/>
                    <a:pt x="130401" y="954189"/>
                    <a:pt x="126610" y="951914"/>
                  </a:cubicBezTo>
                  <a:cubicBezTo>
                    <a:pt x="111139" y="942631"/>
                    <a:pt x="102766" y="949466"/>
                    <a:pt x="84406" y="951914"/>
                  </a:cubicBezTo>
                  <a:cubicBezTo>
                    <a:pt x="70376" y="953785"/>
                    <a:pt x="56260" y="954950"/>
                    <a:pt x="42203" y="956604"/>
                  </a:cubicBezTo>
                  <a:cubicBezTo>
                    <a:pt x="701" y="961487"/>
                    <a:pt x="17594" y="961293"/>
                    <a:pt x="0" y="961293"/>
                  </a:cubicBezTo>
                  <a:lnTo>
                    <a:pt x="0" y="961293"/>
                  </a:lnTo>
                  <a:cubicBezTo>
                    <a:pt x="9379" y="951914"/>
                    <a:pt x="19324" y="943070"/>
                    <a:pt x="28136" y="933157"/>
                  </a:cubicBezTo>
                  <a:cubicBezTo>
                    <a:pt x="31880" y="928945"/>
                    <a:pt x="33994" y="923491"/>
                    <a:pt x="37514" y="919090"/>
                  </a:cubicBezTo>
                  <a:cubicBezTo>
                    <a:pt x="40276" y="915638"/>
                    <a:pt x="44131" y="913163"/>
                    <a:pt x="46893" y="909711"/>
                  </a:cubicBezTo>
                  <a:cubicBezTo>
                    <a:pt x="52792" y="902338"/>
                    <a:pt x="56940" y="891491"/>
                    <a:pt x="65650" y="886265"/>
                  </a:cubicBezTo>
                  <a:cubicBezTo>
                    <a:pt x="69888" y="883722"/>
                    <a:pt x="75028" y="883139"/>
                    <a:pt x="79717" y="881576"/>
                  </a:cubicBezTo>
                  <a:cubicBezTo>
                    <a:pt x="82843" y="878450"/>
                    <a:pt x="85305" y="874472"/>
                    <a:pt x="89096" y="872197"/>
                  </a:cubicBezTo>
                  <a:cubicBezTo>
                    <a:pt x="123768" y="851393"/>
                    <a:pt x="81653" y="886592"/>
                    <a:pt x="117231" y="858130"/>
                  </a:cubicBezTo>
                  <a:cubicBezTo>
                    <a:pt x="131742" y="846521"/>
                    <a:pt x="122695" y="850193"/>
                    <a:pt x="135988" y="834684"/>
                  </a:cubicBezTo>
                  <a:cubicBezTo>
                    <a:pt x="141742" y="827971"/>
                    <a:pt x="148493" y="822179"/>
                    <a:pt x="154745" y="815927"/>
                  </a:cubicBezTo>
                  <a:cubicBezTo>
                    <a:pt x="157871" y="812801"/>
                    <a:pt x="160444" y="809000"/>
                    <a:pt x="164123" y="806548"/>
                  </a:cubicBezTo>
                  <a:cubicBezTo>
                    <a:pt x="168812" y="803422"/>
                    <a:pt x="173041" y="799459"/>
                    <a:pt x="178191" y="797170"/>
                  </a:cubicBezTo>
                  <a:cubicBezTo>
                    <a:pt x="187225" y="793155"/>
                    <a:pt x="206326" y="787791"/>
                    <a:pt x="206326" y="787791"/>
                  </a:cubicBezTo>
                  <a:cubicBezTo>
                    <a:pt x="237153" y="756967"/>
                    <a:pt x="179183" y="812136"/>
                    <a:pt x="243840" y="769034"/>
                  </a:cubicBezTo>
                  <a:cubicBezTo>
                    <a:pt x="248529" y="765908"/>
                    <a:pt x="253507" y="763177"/>
                    <a:pt x="257908" y="759656"/>
                  </a:cubicBezTo>
                  <a:cubicBezTo>
                    <a:pt x="261360" y="756894"/>
                    <a:pt x="263495" y="752552"/>
                    <a:pt x="267286" y="750277"/>
                  </a:cubicBezTo>
                  <a:cubicBezTo>
                    <a:pt x="271525" y="747734"/>
                    <a:pt x="276933" y="747798"/>
                    <a:pt x="281354" y="745588"/>
                  </a:cubicBezTo>
                  <a:cubicBezTo>
                    <a:pt x="286395" y="743068"/>
                    <a:pt x="290381" y="738730"/>
                    <a:pt x="295422" y="736210"/>
                  </a:cubicBezTo>
                  <a:cubicBezTo>
                    <a:pt x="299843" y="733999"/>
                    <a:pt x="305069" y="733731"/>
                    <a:pt x="309490" y="731520"/>
                  </a:cubicBezTo>
                  <a:cubicBezTo>
                    <a:pt x="314530" y="729000"/>
                    <a:pt x="318261" y="724068"/>
                    <a:pt x="323557" y="722142"/>
                  </a:cubicBezTo>
                  <a:cubicBezTo>
                    <a:pt x="343325" y="714954"/>
                    <a:pt x="368251" y="711567"/>
                    <a:pt x="389206" y="708074"/>
                  </a:cubicBezTo>
                  <a:cubicBezTo>
                    <a:pt x="397000" y="700280"/>
                    <a:pt x="402007" y="694049"/>
                    <a:pt x="412653" y="689317"/>
                  </a:cubicBezTo>
                  <a:cubicBezTo>
                    <a:pt x="421687" y="685302"/>
                    <a:pt x="440788" y="679939"/>
                    <a:pt x="440788" y="679939"/>
                  </a:cubicBezTo>
                  <a:cubicBezTo>
                    <a:pt x="443914" y="676813"/>
                    <a:pt x="446212" y="672537"/>
                    <a:pt x="450166" y="670560"/>
                  </a:cubicBezTo>
                  <a:cubicBezTo>
                    <a:pt x="450167" y="670560"/>
                    <a:pt x="485336" y="658838"/>
                    <a:pt x="492370" y="656493"/>
                  </a:cubicBezTo>
                  <a:lnTo>
                    <a:pt x="534573" y="642425"/>
                  </a:lnTo>
                  <a:cubicBezTo>
                    <a:pt x="534575" y="642424"/>
                    <a:pt x="562706" y="633047"/>
                    <a:pt x="562708" y="633047"/>
                  </a:cubicBezTo>
                  <a:lnTo>
                    <a:pt x="647114" y="628357"/>
                  </a:lnTo>
                  <a:cubicBezTo>
                    <a:pt x="653366" y="626794"/>
                    <a:pt x="659674" y="625438"/>
                    <a:pt x="665871" y="623668"/>
                  </a:cubicBezTo>
                  <a:cubicBezTo>
                    <a:pt x="684466" y="618355"/>
                    <a:pt x="679984" y="616890"/>
                    <a:pt x="703385" y="614290"/>
                  </a:cubicBezTo>
                  <a:cubicBezTo>
                    <a:pt x="723640" y="612039"/>
                    <a:pt x="744025" y="611163"/>
                    <a:pt x="764345" y="609600"/>
                  </a:cubicBezTo>
                  <a:cubicBezTo>
                    <a:pt x="789354" y="611163"/>
                    <a:pt x="814401" y="612209"/>
                    <a:pt x="839373" y="614290"/>
                  </a:cubicBezTo>
                  <a:cubicBezTo>
                    <a:pt x="851931" y="615337"/>
                    <a:pt x="864328" y="617933"/>
                    <a:pt x="876886" y="618979"/>
                  </a:cubicBezTo>
                  <a:cubicBezTo>
                    <a:pt x="901858" y="621060"/>
                    <a:pt x="926905" y="622105"/>
                    <a:pt x="951914" y="623668"/>
                  </a:cubicBezTo>
                  <a:lnTo>
                    <a:pt x="980050" y="633047"/>
                  </a:lnTo>
                  <a:lnTo>
                    <a:pt x="994117" y="637736"/>
                  </a:lnTo>
                  <a:cubicBezTo>
                    <a:pt x="1004601" y="648219"/>
                    <a:pt x="999075" y="647114"/>
                    <a:pt x="1008185" y="647114"/>
                  </a:cubicBezTo>
                  <a:lnTo>
                    <a:pt x="1008185" y="647114"/>
                  </a:lnTo>
                  <a:cubicBezTo>
                    <a:pt x="1003496" y="634609"/>
                    <a:pt x="1000988" y="621052"/>
                    <a:pt x="994117" y="609600"/>
                  </a:cubicBezTo>
                  <a:cubicBezTo>
                    <a:pt x="991218" y="604768"/>
                    <a:pt x="983570" y="604623"/>
                    <a:pt x="980050" y="600222"/>
                  </a:cubicBezTo>
                  <a:cubicBezTo>
                    <a:pt x="961862" y="577487"/>
                    <a:pt x="991984" y="591695"/>
                    <a:pt x="961293" y="581465"/>
                  </a:cubicBezTo>
                  <a:cubicBezTo>
                    <a:pt x="938651" y="558826"/>
                    <a:pt x="966193" y="587591"/>
                    <a:pt x="942536" y="558019"/>
                  </a:cubicBezTo>
                  <a:cubicBezTo>
                    <a:pt x="915804" y="524603"/>
                    <a:pt x="952649" y="577878"/>
                    <a:pt x="923779" y="534573"/>
                  </a:cubicBezTo>
                  <a:cubicBezTo>
                    <a:pt x="922216" y="529884"/>
                    <a:pt x="921963" y="524527"/>
                    <a:pt x="919090" y="520505"/>
                  </a:cubicBezTo>
                  <a:cubicBezTo>
                    <a:pt x="913951" y="513310"/>
                    <a:pt x="900333" y="501748"/>
                    <a:pt x="900333" y="501748"/>
                  </a:cubicBezTo>
                  <a:lnTo>
                    <a:pt x="890954" y="473613"/>
                  </a:lnTo>
                  <a:cubicBezTo>
                    <a:pt x="889391" y="468924"/>
                    <a:pt x="888476" y="463966"/>
                    <a:pt x="886265" y="459545"/>
                  </a:cubicBezTo>
                  <a:lnTo>
                    <a:pt x="881576" y="450167"/>
                  </a:lnTo>
                  <a:lnTo>
                    <a:pt x="890954" y="440788"/>
                  </a:lnTo>
                  <a:lnTo>
                    <a:pt x="928468" y="454856"/>
                  </a:lnTo>
                  <a:cubicBezTo>
                    <a:pt x="933113" y="456545"/>
                    <a:pt x="938297" y="457002"/>
                    <a:pt x="942536" y="459545"/>
                  </a:cubicBezTo>
                  <a:cubicBezTo>
                    <a:pt x="946327" y="461820"/>
                    <a:pt x="947960" y="466947"/>
                    <a:pt x="951914" y="468924"/>
                  </a:cubicBezTo>
                  <a:cubicBezTo>
                    <a:pt x="960756" y="473345"/>
                    <a:pt x="970671" y="475176"/>
                    <a:pt x="980050" y="478302"/>
                  </a:cubicBezTo>
                  <a:lnTo>
                    <a:pt x="994117" y="482991"/>
                  </a:lnTo>
                  <a:cubicBezTo>
                    <a:pt x="997243" y="486117"/>
                    <a:pt x="999705" y="490095"/>
                    <a:pt x="1003496" y="492370"/>
                  </a:cubicBezTo>
                  <a:cubicBezTo>
                    <a:pt x="1019046" y="501700"/>
                    <a:pt x="1017563" y="490805"/>
                    <a:pt x="1017563" y="501748"/>
                  </a:cubicBezTo>
                  <a:lnTo>
                    <a:pt x="1017563" y="501748"/>
                  </a:lnTo>
                  <a:lnTo>
                    <a:pt x="1055077" y="464234"/>
                  </a:lnTo>
                  <a:lnTo>
                    <a:pt x="1045699" y="473613"/>
                  </a:lnTo>
                  <a:cubicBezTo>
                    <a:pt x="1042573" y="476739"/>
                    <a:pt x="1040514" y="481593"/>
                    <a:pt x="1036320" y="482991"/>
                  </a:cubicBezTo>
                  <a:lnTo>
                    <a:pt x="1022253" y="487680"/>
                  </a:lnTo>
                  <a:cubicBezTo>
                    <a:pt x="1023816" y="481428"/>
                    <a:pt x="1022049" y="473118"/>
                    <a:pt x="1026942" y="468924"/>
                  </a:cubicBezTo>
                  <a:cubicBezTo>
                    <a:pt x="1034448" y="462490"/>
                    <a:pt x="1055077" y="459545"/>
                    <a:pt x="1055077" y="459545"/>
                  </a:cubicBezTo>
                  <a:cubicBezTo>
                    <a:pt x="1058203" y="456419"/>
                    <a:pt x="1060502" y="452144"/>
                    <a:pt x="1064456" y="450167"/>
                  </a:cubicBezTo>
                  <a:cubicBezTo>
                    <a:pt x="1073298" y="445746"/>
                    <a:pt x="1083213" y="443914"/>
                    <a:pt x="1092591" y="440788"/>
                  </a:cubicBezTo>
                  <a:cubicBezTo>
                    <a:pt x="1097280" y="439225"/>
                    <a:pt x="1101716" y="436099"/>
                    <a:pt x="1106659" y="436099"/>
                  </a:cubicBezTo>
                  <a:lnTo>
                    <a:pt x="1144173" y="440788"/>
                  </a:lnTo>
                  <a:close/>
                </a:path>
              </a:pathLst>
            </a:custGeom>
            <a:grpFill/>
            <a:ln>
              <a:solidFill>
                <a:srgbClr val="B267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B35F38C-A34F-AC52-BF32-CDA45597D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12" t="15051" r="18360" b="25231"/>
            <a:stretch/>
          </p:blipFill>
          <p:spPr>
            <a:xfrm rot="19775162">
              <a:off x="7864013" y="4111747"/>
              <a:ext cx="425548" cy="422818"/>
            </a:xfrm>
            <a:prstGeom prst="rect">
              <a:avLst/>
            </a:prstGeom>
            <a:grpFill/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67966B-3E1D-8D76-02A6-AEB3CDCF4124}"/>
              </a:ext>
            </a:extLst>
          </p:cNvPr>
          <p:cNvGrpSpPr/>
          <p:nvPr/>
        </p:nvGrpSpPr>
        <p:grpSpPr>
          <a:xfrm>
            <a:off x="1880244" y="3170607"/>
            <a:ext cx="1477533" cy="1124038"/>
            <a:chOff x="6864073" y="3396836"/>
            <a:chExt cx="2156523" cy="1536631"/>
          </a:xfrm>
          <a:solidFill>
            <a:srgbClr val="00B0F0"/>
          </a:solidFill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84C0501-36D4-6949-703F-21DF1BA54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2" t="11540" r="6540" b="16936"/>
            <a:stretch/>
          </p:blipFill>
          <p:spPr>
            <a:xfrm>
              <a:off x="6864073" y="3396836"/>
              <a:ext cx="2156523" cy="1536631"/>
            </a:xfrm>
            <a:prstGeom prst="rect">
              <a:avLst/>
            </a:prstGeom>
            <a:grpFill/>
          </p:spPr>
        </p:pic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50BBDFD-F277-EB68-FDC8-173C77C449F2}"/>
                </a:ext>
              </a:extLst>
            </p:cNvPr>
            <p:cNvSpPr/>
            <p:nvPr/>
          </p:nvSpPr>
          <p:spPr>
            <a:xfrm>
              <a:off x="6899731" y="3568764"/>
              <a:ext cx="2014773" cy="1125066"/>
            </a:xfrm>
            <a:custGeom>
              <a:avLst/>
              <a:gdLst>
                <a:gd name="connsiteX0" fmla="*/ 1144173 w 2124222"/>
                <a:gd name="connsiteY0" fmla="*/ 440788 h 1172308"/>
                <a:gd name="connsiteX1" fmla="*/ 1144173 w 2124222"/>
                <a:gd name="connsiteY1" fmla="*/ 440788 h 1172308"/>
                <a:gd name="connsiteX2" fmla="*/ 1158240 w 2124222"/>
                <a:gd name="connsiteY2" fmla="*/ 347004 h 1172308"/>
                <a:gd name="connsiteX3" fmla="*/ 1162930 w 2124222"/>
                <a:gd name="connsiteY3" fmla="*/ 332936 h 1172308"/>
                <a:gd name="connsiteX4" fmla="*/ 1167619 w 2124222"/>
                <a:gd name="connsiteY4" fmla="*/ 318868 h 1172308"/>
                <a:gd name="connsiteX5" fmla="*/ 1167619 w 2124222"/>
                <a:gd name="connsiteY5" fmla="*/ 318868 h 1172308"/>
                <a:gd name="connsiteX6" fmla="*/ 1195754 w 2124222"/>
                <a:gd name="connsiteY6" fmla="*/ 370450 h 1172308"/>
                <a:gd name="connsiteX7" fmla="*/ 1205133 w 2124222"/>
                <a:gd name="connsiteY7" fmla="*/ 379828 h 1172308"/>
                <a:gd name="connsiteX8" fmla="*/ 1214511 w 2124222"/>
                <a:gd name="connsiteY8" fmla="*/ 506437 h 1172308"/>
                <a:gd name="connsiteX9" fmla="*/ 1214511 w 2124222"/>
                <a:gd name="connsiteY9" fmla="*/ 506437 h 1172308"/>
                <a:gd name="connsiteX10" fmla="*/ 1247336 w 2124222"/>
                <a:gd name="connsiteY10" fmla="*/ 529884 h 1172308"/>
                <a:gd name="connsiteX11" fmla="*/ 1247336 w 2124222"/>
                <a:gd name="connsiteY11" fmla="*/ 529884 h 1172308"/>
                <a:gd name="connsiteX12" fmla="*/ 1266093 w 2124222"/>
                <a:gd name="connsiteY12" fmla="*/ 492370 h 1172308"/>
                <a:gd name="connsiteX13" fmla="*/ 1280160 w 2124222"/>
                <a:gd name="connsiteY13" fmla="*/ 464234 h 1172308"/>
                <a:gd name="connsiteX14" fmla="*/ 1308296 w 2124222"/>
                <a:gd name="connsiteY14" fmla="*/ 436099 h 1172308"/>
                <a:gd name="connsiteX15" fmla="*/ 1317674 w 2124222"/>
                <a:gd name="connsiteY15" fmla="*/ 426720 h 1172308"/>
                <a:gd name="connsiteX16" fmla="*/ 1322363 w 2124222"/>
                <a:gd name="connsiteY16" fmla="*/ 412653 h 1172308"/>
                <a:gd name="connsiteX17" fmla="*/ 1308296 w 2124222"/>
                <a:gd name="connsiteY17" fmla="*/ 422031 h 1172308"/>
                <a:gd name="connsiteX18" fmla="*/ 1284850 w 2124222"/>
                <a:gd name="connsiteY18" fmla="*/ 445477 h 1172308"/>
                <a:gd name="connsiteX19" fmla="*/ 1298917 w 2124222"/>
                <a:gd name="connsiteY19" fmla="*/ 417342 h 1172308"/>
                <a:gd name="connsiteX20" fmla="*/ 1308296 w 2124222"/>
                <a:gd name="connsiteY20" fmla="*/ 407964 h 1172308"/>
                <a:gd name="connsiteX21" fmla="*/ 1317674 w 2124222"/>
                <a:gd name="connsiteY21" fmla="*/ 393896 h 1172308"/>
                <a:gd name="connsiteX22" fmla="*/ 1327053 w 2124222"/>
                <a:gd name="connsiteY22" fmla="*/ 384517 h 1172308"/>
                <a:gd name="connsiteX23" fmla="*/ 1355188 w 2124222"/>
                <a:gd name="connsiteY23" fmla="*/ 342314 h 1172308"/>
                <a:gd name="connsiteX24" fmla="*/ 1364566 w 2124222"/>
                <a:gd name="connsiteY24" fmla="*/ 328247 h 1172308"/>
                <a:gd name="connsiteX25" fmla="*/ 1388013 w 2124222"/>
                <a:gd name="connsiteY25" fmla="*/ 309490 h 1172308"/>
                <a:gd name="connsiteX26" fmla="*/ 1406770 w 2124222"/>
                <a:gd name="connsiteY26" fmla="*/ 290733 h 1172308"/>
                <a:gd name="connsiteX27" fmla="*/ 1425526 w 2124222"/>
                <a:gd name="connsiteY27" fmla="*/ 267287 h 1172308"/>
                <a:gd name="connsiteX28" fmla="*/ 1448973 w 2124222"/>
                <a:gd name="connsiteY28" fmla="*/ 248530 h 1172308"/>
                <a:gd name="connsiteX29" fmla="*/ 1458351 w 2124222"/>
                <a:gd name="connsiteY29" fmla="*/ 239151 h 1172308"/>
                <a:gd name="connsiteX30" fmla="*/ 1486486 w 2124222"/>
                <a:gd name="connsiteY30" fmla="*/ 229773 h 1172308"/>
                <a:gd name="connsiteX31" fmla="*/ 1524000 w 2124222"/>
                <a:gd name="connsiteY31" fmla="*/ 201637 h 1172308"/>
                <a:gd name="connsiteX32" fmla="*/ 1538068 w 2124222"/>
                <a:gd name="connsiteY32" fmla="*/ 196948 h 1172308"/>
                <a:gd name="connsiteX33" fmla="*/ 1552136 w 2124222"/>
                <a:gd name="connsiteY33" fmla="*/ 187570 h 1172308"/>
                <a:gd name="connsiteX34" fmla="*/ 1566203 w 2124222"/>
                <a:gd name="connsiteY34" fmla="*/ 182880 h 1172308"/>
                <a:gd name="connsiteX35" fmla="*/ 1603717 w 2124222"/>
                <a:gd name="connsiteY35" fmla="*/ 154745 h 1172308"/>
                <a:gd name="connsiteX36" fmla="*/ 1617785 w 2124222"/>
                <a:gd name="connsiteY36" fmla="*/ 145367 h 1172308"/>
                <a:gd name="connsiteX37" fmla="*/ 1636542 w 2124222"/>
                <a:gd name="connsiteY37" fmla="*/ 126610 h 1172308"/>
                <a:gd name="connsiteX38" fmla="*/ 1664677 w 2124222"/>
                <a:gd name="connsiteY38" fmla="*/ 117231 h 1172308"/>
                <a:gd name="connsiteX39" fmla="*/ 1674056 w 2124222"/>
                <a:gd name="connsiteY39" fmla="*/ 107853 h 1172308"/>
                <a:gd name="connsiteX40" fmla="*/ 1702191 w 2124222"/>
                <a:gd name="connsiteY40" fmla="*/ 98474 h 1172308"/>
                <a:gd name="connsiteX41" fmla="*/ 1711570 w 2124222"/>
                <a:gd name="connsiteY41" fmla="*/ 89096 h 1172308"/>
                <a:gd name="connsiteX42" fmla="*/ 1730326 w 2124222"/>
                <a:gd name="connsiteY42" fmla="*/ 84407 h 1172308"/>
                <a:gd name="connsiteX43" fmla="*/ 1767840 w 2124222"/>
                <a:gd name="connsiteY43" fmla="*/ 75028 h 1172308"/>
                <a:gd name="connsiteX44" fmla="*/ 1777219 w 2124222"/>
                <a:gd name="connsiteY44" fmla="*/ 65650 h 1172308"/>
                <a:gd name="connsiteX45" fmla="*/ 1824111 w 2124222"/>
                <a:gd name="connsiteY45" fmla="*/ 51582 h 1172308"/>
                <a:gd name="connsiteX46" fmla="*/ 1913206 w 2124222"/>
                <a:gd name="connsiteY46" fmla="*/ 37514 h 1172308"/>
                <a:gd name="connsiteX47" fmla="*/ 1922585 w 2124222"/>
                <a:gd name="connsiteY47" fmla="*/ 23447 h 1172308"/>
                <a:gd name="connsiteX48" fmla="*/ 1983545 w 2124222"/>
                <a:gd name="connsiteY48" fmla="*/ 18757 h 1172308"/>
                <a:gd name="connsiteX49" fmla="*/ 1983545 w 2124222"/>
                <a:gd name="connsiteY49" fmla="*/ 18757 h 1172308"/>
                <a:gd name="connsiteX50" fmla="*/ 2025748 w 2124222"/>
                <a:gd name="connsiteY50" fmla="*/ 9379 h 1172308"/>
                <a:gd name="connsiteX51" fmla="*/ 2035126 w 2124222"/>
                <a:gd name="connsiteY51" fmla="*/ 0 h 1172308"/>
                <a:gd name="connsiteX52" fmla="*/ 2124222 w 2124222"/>
                <a:gd name="connsiteY52" fmla="*/ 4690 h 1172308"/>
                <a:gd name="connsiteX53" fmla="*/ 2100776 w 2124222"/>
                <a:gd name="connsiteY53" fmla="*/ 23447 h 1172308"/>
                <a:gd name="connsiteX54" fmla="*/ 2086708 w 2124222"/>
                <a:gd name="connsiteY54" fmla="*/ 28136 h 1172308"/>
                <a:gd name="connsiteX55" fmla="*/ 2082019 w 2124222"/>
                <a:gd name="connsiteY55" fmla="*/ 42204 h 1172308"/>
                <a:gd name="connsiteX56" fmla="*/ 2072640 w 2124222"/>
                <a:gd name="connsiteY56" fmla="*/ 51582 h 1172308"/>
                <a:gd name="connsiteX57" fmla="*/ 2053883 w 2124222"/>
                <a:gd name="connsiteY57" fmla="*/ 75028 h 1172308"/>
                <a:gd name="connsiteX58" fmla="*/ 2035126 w 2124222"/>
                <a:gd name="connsiteY58" fmla="*/ 103164 h 1172308"/>
                <a:gd name="connsiteX59" fmla="*/ 2021059 w 2124222"/>
                <a:gd name="connsiteY59" fmla="*/ 126610 h 1172308"/>
                <a:gd name="connsiteX60" fmla="*/ 2016370 w 2124222"/>
                <a:gd name="connsiteY60" fmla="*/ 309490 h 1172308"/>
                <a:gd name="connsiteX61" fmla="*/ 2011680 w 2124222"/>
                <a:gd name="connsiteY61" fmla="*/ 309490 h 1172308"/>
                <a:gd name="connsiteX62" fmla="*/ 1969477 w 2124222"/>
                <a:gd name="connsiteY62" fmla="*/ 314179 h 1172308"/>
                <a:gd name="connsiteX63" fmla="*/ 1941342 w 2124222"/>
                <a:gd name="connsiteY63" fmla="*/ 323557 h 1172308"/>
                <a:gd name="connsiteX64" fmla="*/ 1927274 w 2124222"/>
                <a:gd name="connsiteY64" fmla="*/ 328247 h 1172308"/>
                <a:gd name="connsiteX65" fmla="*/ 1899139 w 2124222"/>
                <a:gd name="connsiteY65" fmla="*/ 342314 h 1172308"/>
                <a:gd name="connsiteX66" fmla="*/ 1875693 w 2124222"/>
                <a:gd name="connsiteY66" fmla="*/ 356382 h 1172308"/>
                <a:gd name="connsiteX67" fmla="*/ 1856936 w 2124222"/>
                <a:gd name="connsiteY67" fmla="*/ 375139 h 1172308"/>
                <a:gd name="connsiteX68" fmla="*/ 1852246 w 2124222"/>
                <a:gd name="connsiteY68" fmla="*/ 389207 h 1172308"/>
                <a:gd name="connsiteX69" fmla="*/ 1828800 w 2124222"/>
                <a:gd name="connsiteY69" fmla="*/ 412653 h 1172308"/>
                <a:gd name="connsiteX70" fmla="*/ 1819422 w 2124222"/>
                <a:gd name="connsiteY70" fmla="*/ 445477 h 1172308"/>
                <a:gd name="connsiteX71" fmla="*/ 1810043 w 2124222"/>
                <a:gd name="connsiteY71" fmla="*/ 511127 h 1172308"/>
                <a:gd name="connsiteX72" fmla="*/ 1814733 w 2124222"/>
                <a:gd name="connsiteY72" fmla="*/ 590844 h 1172308"/>
                <a:gd name="connsiteX73" fmla="*/ 1828800 w 2124222"/>
                <a:gd name="connsiteY73" fmla="*/ 614290 h 1172308"/>
                <a:gd name="connsiteX74" fmla="*/ 1828800 w 2124222"/>
                <a:gd name="connsiteY74" fmla="*/ 633047 h 1172308"/>
                <a:gd name="connsiteX75" fmla="*/ 1828800 w 2124222"/>
                <a:gd name="connsiteY75" fmla="*/ 633047 h 1172308"/>
                <a:gd name="connsiteX76" fmla="*/ 1786597 w 2124222"/>
                <a:gd name="connsiteY76" fmla="*/ 642425 h 1172308"/>
                <a:gd name="connsiteX77" fmla="*/ 1772530 w 2124222"/>
                <a:gd name="connsiteY77" fmla="*/ 647114 h 1172308"/>
                <a:gd name="connsiteX78" fmla="*/ 1730326 w 2124222"/>
                <a:gd name="connsiteY78" fmla="*/ 656493 h 1172308"/>
                <a:gd name="connsiteX79" fmla="*/ 1688123 w 2124222"/>
                <a:gd name="connsiteY79" fmla="*/ 675250 h 1172308"/>
                <a:gd name="connsiteX80" fmla="*/ 1674056 w 2124222"/>
                <a:gd name="connsiteY80" fmla="*/ 679939 h 1172308"/>
                <a:gd name="connsiteX81" fmla="*/ 1636542 w 2124222"/>
                <a:gd name="connsiteY81" fmla="*/ 717453 h 1172308"/>
                <a:gd name="connsiteX82" fmla="*/ 1617785 w 2124222"/>
                <a:gd name="connsiteY82" fmla="*/ 736210 h 1172308"/>
                <a:gd name="connsiteX83" fmla="*/ 1608406 w 2124222"/>
                <a:gd name="connsiteY83" fmla="*/ 750277 h 1172308"/>
                <a:gd name="connsiteX84" fmla="*/ 1594339 w 2124222"/>
                <a:gd name="connsiteY84" fmla="*/ 829994 h 1172308"/>
                <a:gd name="connsiteX85" fmla="*/ 1589650 w 2124222"/>
                <a:gd name="connsiteY85" fmla="*/ 942536 h 1172308"/>
                <a:gd name="connsiteX86" fmla="*/ 1589650 w 2124222"/>
                <a:gd name="connsiteY86" fmla="*/ 942536 h 1172308"/>
                <a:gd name="connsiteX87" fmla="*/ 1552136 w 2124222"/>
                <a:gd name="connsiteY87" fmla="*/ 928468 h 1172308"/>
                <a:gd name="connsiteX88" fmla="*/ 1538068 w 2124222"/>
                <a:gd name="connsiteY88" fmla="*/ 923779 h 1172308"/>
                <a:gd name="connsiteX89" fmla="*/ 1500554 w 2124222"/>
                <a:gd name="connsiteY89" fmla="*/ 914400 h 1172308"/>
                <a:gd name="connsiteX90" fmla="*/ 1486486 w 2124222"/>
                <a:gd name="connsiteY90" fmla="*/ 905022 h 1172308"/>
                <a:gd name="connsiteX91" fmla="*/ 1444283 w 2124222"/>
                <a:gd name="connsiteY91" fmla="*/ 909711 h 1172308"/>
                <a:gd name="connsiteX92" fmla="*/ 1430216 w 2124222"/>
                <a:gd name="connsiteY92" fmla="*/ 914400 h 1172308"/>
                <a:gd name="connsiteX93" fmla="*/ 1425526 w 2124222"/>
                <a:gd name="connsiteY93" fmla="*/ 956604 h 1172308"/>
                <a:gd name="connsiteX94" fmla="*/ 1416148 w 2124222"/>
                <a:gd name="connsiteY94" fmla="*/ 984739 h 1172308"/>
                <a:gd name="connsiteX95" fmla="*/ 1411459 w 2124222"/>
                <a:gd name="connsiteY95" fmla="*/ 998807 h 1172308"/>
                <a:gd name="connsiteX96" fmla="*/ 1397391 w 2124222"/>
                <a:gd name="connsiteY96" fmla="*/ 1022253 h 1172308"/>
                <a:gd name="connsiteX97" fmla="*/ 1383323 w 2124222"/>
                <a:gd name="connsiteY97" fmla="*/ 1026942 h 1172308"/>
                <a:gd name="connsiteX98" fmla="*/ 1355188 w 2124222"/>
                <a:gd name="connsiteY98" fmla="*/ 1041010 h 1172308"/>
                <a:gd name="connsiteX99" fmla="*/ 1341120 w 2124222"/>
                <a:gd name="connsiteY99" fmla="*/ 1050388 h 1172308"/>
                <a:gd name="connsiteX100" fmla="*/ 1327053 w 2124222"/>
                <a:gd name="connsiteY100" fmla="*/ 1055077 h 1172308"/>
                <a:gd name="connsiteX101" fmla="*/ 1317674 w 2124222"/>
                <a:gd name="connsiteY101" fmla="*/ 1059767 h 1172308"/>
                <a:gd name="connsiteX102" fmla="*/ 1317674 w 2124222"/>
                <a:gd name="connsiteY102" fmla="*/ 1059767 h 1172308"/>
                <a:gd name="connsiteX103" fmla="*/ 1280160 w 2124222"/>
                <a:gd name="connsiteY103" fmla="*/ 1073834 h 1172308"/>
                <a:gd name="connsiteX104" fmla="*/ 1266093 w 2124222"/>
                <a:gd name="connsiteY104" fmla="*/ 1078524 h 1172308"/>
                <a:gd name="connsiteX105" fmla="*/ 1233268 w 2124222"/>
                <a:gd name="connsiteY105" fmla="*/ 1073834 h 1172308"/>
                <a:gd name="connsiteX106" fmla="*/ 1176997 w 2124222"/>
                <a:gd name="connsiteY106" fmla="*/ 1055077 h 1172308"/>
                <a:gd name="connsiteX107" fmla="*/ 1162930 w 2124222"/>
                <a:gd name="connsiteY107" fmla="*/ 1050388 h 1172308"/>
                <a:gd name="connsiteX108" fmla="*/ 1148862 w 2124222"/>
                <a:gd name="connsiteY108" fmla="*/ 1041010 h 1172308"/>
                <a:gd name="connsiteX109" fmla="*/ 1134794 w 2124222"/>
                <a:gd name="connsiteY109" fmla="*/ 1050388 h 1172308"/>
                <a:gd name="connsiteX110" fmla="*/ 1116037 w 2124222"/>
                <a:gd name="connsiteY110" fmla="*/ 1069145 h 1172308"/>
                <a:gd name="connsiteX111" fmla="*/ 1101970 w 2124222"/>
                <a:gd name="connsiteY111" fmla="*/ 1073834 h 1172308"/>
                <a:gd name="connsiteX112" fmla="*/ 1092591 w 2124222"/>
                <a:gd name="connsiteY112" fmla="*/ 1087902 h 1172308"/>
                <a:gd name="connsiteX113" fmla="*/ 1087902 w 2124222"/>
                <a:gd name="connsiteY113" fmla="*/ 1101970 h 1172308"/>
                <a:gd name="connsiteX114" fmla="*/ 1078523 w 2124222"/>
                <a:gd name="connsiteY114" fmla="*/ 1111348 h 1172308"/>
                <a:gd name="connsiteX115" fmla="*/ 1064456 w 2124222"/>
                <a:gd name="connsiteY115" fmla="*/ 1153551 h 1172308"/>
                <a:gd name="connsiteX116" fmla="*/ 1059766 w 2124222"/>
                <a:gd name="connsiteY116" fmla="*/ 1172308 h 1172308"/>
                <a:gd name="connsiteX117" fmla="*/ 1059766 w 2124222"/>
                <a:gd name="connsiteY117" fmla="*/ 1172308 h 1172308"/>
                <a:gd name="connsiteX118" fmla="*/ 1026942 w 2124222"/>
                <a:gd name="connsiteY118" fmla="*/ 1148862 h 1172308"/>
                <a:gd name="connsiteX119" fmla="*/ 1008185 w 2124222"/>
                <a:gd name="connsiteY119" fmla="*/ 1130105 h 1172308"/>
                <a:gd name="connsiteX120" fmla="*/ 998806 w 2124222"/>
                <a:gd name="connsiteY120" fmla="*/ 1120727 h 1172308"/>
                <a:gd name="connsiteX121" fmla="*/ 989428 w 2124222"/>
                <a:gd name="connsiteY121" fmla="*/ 1111348 h 1172308"/>
                <a:gd name="connsiteX122" fmla="*/ 980050 w 2124222"/>
                <a:gd name="connsiteY122" fmla="*/ 1097280 h 1172308"/>
                <a:gd name="connsiteX123" fmla="*/ 937846 w 2124222"/>
                <a:gd name="connsiteY123" fmla="*/ 1083213 h 1172308"/>
                <a:gd name="connsiteX124" fmla="*/ 923779 w 2124222"/>
                <a:gd name="connsiteY124" fmla="*/ 1078524 h 1172308"/>
                <a:gd name="connsiteX125" fmla="*/ 909711 w 2124222"/>
                <a:gd name="connsiteY125" fmla="*/ 1073834 h 1172308"/>
                <a:gd name="connsiteX126" fmla="*/ 806548 w 2124222"/>
                <a:gd name="connsiteY126" fmla="*/ 1078524 h 1172308"/>
                <a:gd name="connsiteX127" fmla="*/ 778413 w 2124222"/>
                <a:gd name="connsiteY127" fmla="*/ 1087902 h 1172308"/>
                <a:gd name="connsiteX128" fmla="*/ 745588 w 2124222"/>
                <a:gd name="connsiteY128" fmla="*/ 1097280 h 1172308"/>
                <a:gd name="connsiteX129" fmla="*/ 736210 w 2124222"/>
                <a:gd name="connsiteY129" fmla="*/ 1106659 h 1172308"/>
                <a:gd name="connsiteX130" fmla="*/ 708074 w 2124222"/>
                <a:gd name="connsiteY130" fmla="*/ 1116037 h 1172308"/>
                <a:gd name="connsiteX131" fmla="*/ 689317 w 2124222"/>
                <a:gd name="connsiteY131" fmla="*/ 1134794 h 1172308"/>
                <a:gd name="connsiteX132" fmla="*/ 679939 w 2124222"/>
                <a:gd name="connsiteY132" fmla="*/ 1144173 h 1172308"/>
                <a:gd name="connsiteX133" fmla="*/ 675250 w 2124222"/>
                <a:gd name="connsiteY133" fmla="*/ 1153551 h 1172308"/>
                <a:gd name="connsiteX134" fmla="*/ 675250 w 2124222"/>
                <a:gd name="connsiteY134" fmla="*/ 1153551 h 1172308"/>
                <a:gd name="connsiteX135" fmla="*/ 661182 w 2124222"/>
                <a:gd name="connsiteY135" fmla="*/ 1116037 h 1172308"/>
                <a:gd name="connsiteX136" fmla="*/ 647114 w 2124222"/>
                <a:gd name="connsiteY136" fmla="*/ 1106659 h 1172308"/>
                <a:gd name="connsiteX137" fmla="*/ 628357 w 2124222"/>
                <a:gd name="connsiteY137" fmla="*/ 1087902 h 1172308"/>
                <a:gd name="connsiteX138" fmla="*/ 614290 w 2124222"/>
                <a:gd name="connsiteY138" fmla="*/ 1078524 h 1172308"/>
                <a:gd name="connsiteX139" fmla="*/ 595533 w 2124222"/>
                <a:gd name="connsiteY139" fmla="*/ 1055077 h 1172308"/>
                <a:gd name="connsiteX140" fmla="*/ 586154 w 2124222"/>
                <a:gd name="connsiteY140" fmla="*/ 1045699 h 1172308"/>
                <a:gd name="connsiteX141" fmla="*/ 558019 w 2124222"/>
                <a:gd name="connsiteY141" fmla="*/ 1036320 h 1172308"/>
                <a:gd name="connsiteX142" fmla="*/ 543951 w 2124222"/>
                <a:gd name="connsiteY142" fmla="*/ 1031631 h 1172308"/>
                <a:gd name="connsiteX143" fmla="*/ 529883 w 2124222"/>
                <a:gd name="connsiteY143" fmla="*/ 1022253 h 1172308"/>
                <a:gd name="connsiteX144" fmla="*/ 487680 w 2124222"/>
                <a:gd name="connsiteY144" fmla="*/ 1012874 h 1172308"/>
                <a:gd name="connsiteX145" fmla="*/ 389206 w 2124222"/>
                <a:gd name="connsiteY145" fmla="*/ 1017564 h 1172308"/>
                <a:gd name="connsiteX146" fmla="*/ 356382 w 2124222"/>
                <a:gd name="connsiteY146" fmla="*/ 1026942 h 1172308"/>
                <a:gd name="connsiteX147" fmla="*/ 337625 w 2124222"/>
                <a:gd name="connsiteY147" fmla="*/ 1045699 h 1172308"/>
                <a:gd name="connsiteX148" fmla="*/ 328246 w 2124222"/>
                <a:gd name="connsiteY148" fmla="*/ 1055077 h 1172308"/>
                <a:gd name="connsiteX149" fmla="*/ 295422 w 2124222"/>
                <a:gd name="connsiteY149" fmla="*/ 1078524 h 1172308"/>
                <a:gd name="connsiteX150" fmla="*/ 295422 w 2124222"/>
                <a:gd name="connsiteY150" fmla="*/ 1078524 h 1172308"/>
                <a:gd name="connsiteX151" fmla="*/ 276665 w 2124222"/>
                <a:gd name="connsiteY151" fmla="*/ 1041010 h 1172308"/>
                <a:gd name="connsiteX152" fmla="*/ 253219 w 2124222"/>
                <a:gd name="connsiteY152" fmla="*/ 1022253 h 1172308"/>
                <a:gd name="connsiteX153" fmla="*/ 243840 w 2124222"/>
                <a:gd name="connsiteY153" fmla="*/ 1012874 h 1172308"/>
                <a:gd name="connsiteX154" fmla="*/ 229773 w 2124222"/>
                <a:gd name="connsiteY154" fmla="*/ 1003496 h 1172308"/>
                <a:gd name="connsiteX155" fmla="*/ 206326 w 2124222"/>
                <a:gd name="connsiteY155" fmla="*/ 984739 h 1172308"/>
                <a:gd name="connsiteX156" fmla="*/ 164123 w 2124222"/>
                <a:gd name="connsiteY156" fmla="*/ 970671 h 1172308"/>
                <a:gd name="connsiteX157" fmla="*/ 150056 w 2124222"/>
                <a:gd name="connsiteY157" fmla="*/ 965982 h 1172308"/>
                <a:gd name="connsiteX158" fmla="*/ 135988 w 2124222"/>
                <a:gd name="connsiteY158" fmla="*/ 961293 h 1172308"/>
                <a:gd name="connsiteX159" fmla="*/ 126610 w 2124222"/>
                <a:gd name="connsiteY159" fmla="*/ 951914 h 1172308"/>
                <a:gd name="connsiteX160" fmla="*/ 84406 w 2124222"/>
                <a:gd name="connsiteY160" fmla="*/ 951914 h 1172308"/>
                <a:gd name="connsiteX161" fmla="*/ 42203 w 2124222"/>
                <a:gd name="connsiteY161" fmla="*/ 956604 h 1172308"/>
                <a:gd name="connsiteX162" fmla="*/ 0 w 2124222"/>
                <a:gd name="connsiteY162" fmla="*/ 961293 h 1172308"/>
                <a:gd name="connsiteX163" fmla="*/ 0 w 2124222"/>
                <a:gd name="connsiteY163" fmla="*/ 961293 h 1172308"/>
                <a:gd name="connsiteX164" fmla="*/ 28136 w 2124222"/>
                <a:gd name="connsiteY164" fmla="*/ 933157 h 1172308"/>
                <a:gd name="connsiteX165" fmla="*/ 37514 w 2124222"/>
                <a:gd name="connsiteY165" fmla="*/ 919090 h 1172308"/>
                <a:gd name="connsiteX166" fmla="*/ 46893 w 2124222"/>
                <a:gd name="connsiteY166" fmla="*/ 909711 h 1172308"/>
                <a:gd name="connsiteX167" fmla="*/ 65650 w 2124222"/>
                <a:gd name="connsiteY167" fmla="*/ 886265 h 1172308"/>
                <a:gd name="connsiteX168" fmla="*/ 79717 w 2124222"/>
                <a:gd name="connsiteY168" fmla="*/ 881576 h 1172308"/>
                <a:gd name="connsiteX169" fmla="*/ 89096 w 2124222"/>
                <a:gd name="connsiteY169" fmla="*/ 872197 h 1172308"/>
                <a:gd name="connsiteX170" fmla="*/ 117231 w 2124222"/>
                <a:gd name="connsiteY170" fmla="*/ 858130 h 1172308"/>
                <a:gd name="connsiteX171" fmla="*/ 135988 w 2124222"/>
                <a:gd name="connsiteY171" fmla="*/ 834684 h 1172308"/>
                <a:gd name="connsiteX172" fmla="*/ 154745 w 2124222"/>
                <a:gd name="connsiteY172" fmla="*/ 815927 h 1172308"/>
                <a:gd name="connsiteX173" fmla="*/ 164123 w 2124222"/>
                <a:gd name="connsiteY173" fmla="*/ 806548 h 1172308"/>
                <a:gd name="connsiteX174" fmla="*/ 178191 w 2124222"/>
                <a:gd name="connsiteY174" fmla="*/ 797170 h 1172308"/>
                <a:gd name="connsiteX175" fmla="*/ 206326 w 2124222"/>
                <a:gd name="connsiteY175" fmla="*/ 787791 h 1172308"/>
                <a:gd name="connsiteX176" fmla="*/ 243840 w 2124222"/>
                <a:gd name="connsiteY176" fmla="*/ 769034 h 1172308"/>
                <a:gd name="connsiteX177" fmla="*/ 257908 w 2124222"/>
                <a:gd name="connsiteY177" fmla="*/ 759656 h 1172308"/>
                <a:gd name="connsiteX178" fmla="*/ 267286 w 2124222"/>
                <a:gd name="connsiteY178" fmla="*/ 750277 h 1172308"/>
                <a:gd name="connsiteX179" fmla="*/ 281354 w 2124222"/>
                <a:gd name="connsiteY179" fmla="*/ 745588 h 1172308"/>
                <a:gd name="connsiteX180" fmla="*/ 295422 w 2124222"/>
                <a:gd name="connsiteY180" fmla="*/ 736210 h 1172308"/>
                <a:gd name="connsiteX181" fmla="*/ 309490 w 2124222"/>
                <a:gd name="connsiteY181" fmla="*/ 731520 h 1172308"/>
                <a:gd name="connsiteX182" fmla="*/ 323557 w 2124222"/>
                <a:gd name="connsiteY182" fmla="*/ 722142 h 1172308"/>
                <a:gd name="connsiteX183" fmla="*/ 389206 w 2124222"/>
                <a:gd name="connsiteY183" fmla="*/ 708074 h 1172308"/>
                <a:gd name="connsiteX184" fmla="*/ 412653 w 2124222"/>
                <a:gd name="connsiteY184" fmla="*/ 689317 h 1172308"/>
                <a:gd name="connsiteX185" fmla="*/ 440788 w 2124222"/>
                <a:gd name="connsiteY185" fmla="*/ 679939 h 1172308"/>
                <a:gd name="connsiteX186" fmla="*/ 450166 w 2124222"/>
                <a:gd name="connsiteY186" fmla="*/ 670560 h 1172308"/>
                <a:gd name="connsiteX187" fmla="*/ 492370 w 2124222"/>
                <a:gd name="connsiteY187" fmla="*/ 656493 h 1172308"/>
                <a:gd name="connsiteX188" fmla="*/ 534573 w 2124222"/>
                <a:gd name="connsiteY188" fmla="*/ 642425 h 1172308"/>
                <a:gd name="connsiteX189" fmla="*/ 562708 w 2124222"/>
                <a:gd name="connsiteY189" fmla="*/ 633047 h 1172308"/>
                <a:gd name="connsiteX190" fmla="*/ 647114 w 2124222"/>
                <a:gd name="connsiteY190" fmla="*/ 628357 h 1172308"/>
                <a:gd name="connsiteX191" fmla="*/ 665871 w 2124222"/>
                <a:gd name="connsiteY191" fmla="*/ 623668 h 1172308"/>
                <a:gd name="connsiteX192" fmla="*/ 703385 w 2124222"/>
                <a:gd name="connsiteY192" fmla="*/ 614290 h 1172308"/>
                <a:gd name="connsiteX193" fmla="*/ 764345 w 2124222"/>
                <a:gd name="connsiteY193" fmla="*/ 609600 h 1172308"/>
                <a:gd name="connsiteX194" fmla="*/ 839373 w 2124222"/>
                <a:gd name="connsiteY194" fmla="*/ 614290 h 1172308"/>
                <a:gd name="connsiteX195" fmla="*/ 876886 w 2124222"/>
                <a:gd name="connsiteY195" fmla="*/ 618979 h 1172308"/>
                <a:gd name="connsiteX196" fmla="*/ 951914 w 2124222"/>
                <a:gd name="connsiteY196" fmla="*/ 623668 h 1172308"/>
                <a:gd name="connsiteX197" fmla="*/ 980050 w 2124222"/>
                <a:gd name="connsiteY197" fmla="*/ 633047 h 1172308"/>
                <a:gd name="connsiteX198" fmla="*/ 994117 w 2124222"/>
                <a:gd name="connsiteY198" fmla="*/ 637736 h 1172308"/>
                <a:gd name="connsiteX199" fmla="*/ 1008185 w 2124222"/>
                <a:gd name="connsiteY199" fmla="*/ 647114 h 1172308"/>
                <a:gd name="connsiteX200" fmla="*/ 1008185 w 2124222"/>
                <a:gd name="connsiteY200" fmla="*/ 647114 h 1172308"/>
                <a:gd name="connsiteX201" fmla="*/ 994117 w 2124222"/>
                <a:gd name="connsiteY201" fmla="*/ 609600 h 1172308"/>
                <a:gd name="connsiteX202" fmla="*/ 980050 w 2124222"/>
                <a:gd name="connsiteY202" fmla="*/ 600222 h 1172308"/>
                <a:gd name="connsiteX203" fmla="*/ 961293 w 2124222"/>
                <a:gd name="connsiteY203" fmla="*/ 581465 h 1172308"/>
                <a:gd name="connsiteX204" fmla="*/ 942536 w 2124222"/>
                <a:gd name="connsiteY204" fmla="*/ 558019 h 1172308"/>
                <a:gd name="connsiteX205" fmla="*/ 923779 w 2124222"/>
                <a:gd name="connsiteY205" fmla="*/ 534573 h 1172308"/>
                <a:gd name="connsiteX206" fmla="*/ 919090 w 2124222"/>
                <a:gd name="connsiteY206" fmla="*/ 520505 h 1172308"/>
                <a:gd name="connsiteX207" fmla="*/ 900333 w 2124222"/>
                <a:gd name="connsiteY207" fmla="*/ 501748 h 1172308"/>
                <a:gd name="connsiteX208" fmla="*/ 890954 w 2124222"/>
                <a:gd name="connsiteY208" fmla="*/ 473613 h 1172308"/>
                <a:gd name="connsiteX209" fmla="*/ 886265 w 2124222"/>
                <a:gd name="connsiteY209" fmla="*/ 459545 h 1172308"/>
                <a:gd name="connsiteX210" fmla="*/ 881576 w 2124222"/>
                <a:gd name="connsiteY210" fmla="*/ 450167 h 1172308"/>
                <a:gd name="connsiteX211" fmla="*/ 890954 w 2124222"/>
                <a:gd name="connsiteY211" fmla="*/ 440788 h 1172308"/>
                <a:gd name="connsiteX212" fmla="*/ 928468 w 2124222"/>
                <a:gd name="connsiteY212" fmla="*/ 454856 h 1172308"/>
                <a:gd name="connsiteX213" fmla="*/ 942536 w 2124222"/>
                <a:gd name="connsiteY213" fmla="*/ 459545 h 1172308"/>
                <a:gd name="connsiteX214" fmla="*/ 951914 w 2124222"/>
                <a:gd name="connsiteY214" fmla="*/ 468924 h 1172308"/>
                <a:gd name="connsiteX215" fmla="*/ 980050 w 2124222"/>
                <a:gd name="connsiteY215" fmla="*/ 478302 h 1172308"/>
                <a:gd name="connsiteX216" fmla="*/ 994117 w 2124222"/>
                <a:gd name="connsiteY216" fmla="*/ 482991 h 1172308"/>
                <a:gd name="connsiteX217" fmla="*/ 1003496 w 2124222"/>
                <a:gd name="connsiteY217" fmla="*/ 492370 h 1172308"/>
                <a:gd name="connsiteX218" fmla="*/ 1017563 w 2124222"/>
                <a:gd name="connsiteY218" fmla="*/ 501748 h 1172308"/>
                <a:gd name="connsiteX219" fmla="*/ 1017563 w 2124222"/>
                <a:gd name="connsiteY219" fmla="*/ 501748 h 1172308"/>
                <a:gd name="connsiteX220" fmla="*/ 1055077 w 2124222"/>
                <a:gd name="connsiteY220" fmla="*/ 464234 h 1172308"/>
                <a:gd name="connsiteX221" fmla="*/ 1045699 w 2124222"/>
                <a:gd name="connsiteY221" fmla="*/ 473613 h 1172308"/>
                <a:gd name="connsiteX222" fmla="*/ 1036320 w 2124222"/>
                <a:gd name="connsiteY222" fmla="*/ 482991 h 1172308"/>
                <a:gd name="connsiteX223" fmla="*/ 1022253 w 2124222"/>
                <a:gd name="connsiteY223" fmla="*/ 487680 h 1172308"/>
                <a:gd name="connsiteX224" fmla="*/ 1026942 w 2124222"/>
                <a:gd name="connsiteY224" fmla="*/ 468924 h 1172308"/>
                <a:gd name="connsiteX225" fmla="*/ 1055077 w 2124222"/>
                <a:gd name="connsiteY225" fmla="*/ 459545 h 1172308"/>
                <a:gd name="connsiteX226" fmla="*/ 1064456 w 2124222"/>
                <a:gd name="connsiteY226" fmla="*/ 450167 h 1172308"/>
                <a:gd name="connsiteX227" fmla="*/ 1092591 w 2124222"/>
                <a:gd name="connsiteY227" fmla="*/ 440788 h 1172308"/>
                <a:gd name="connsiteX228" fmla="*/ 1106659 w 2124222"/>
                <a:gd name="connsiteY228" fmla="*/ 436099 h 1172308"/>
                <a:gd name="connsiteX229" fmla="*/ 1144173 w 2124222"/>
                <a:gd name="connsiteY229" fmla="*/ 440788 h 117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4222" h="1172308">
                  <a:moveTo>
                    <a:pt x="1144173" y="440788"/>
                  </a:moveTo>
                  <a:lnTo>
                    <a:pt x="1144173" y="440788"/>
                  </a:lnTo>
                  <a:cubicBezTo>
                    <a:pt x="1149566" y="365287"/>
                    <a:pt x="1141925" y="395948"/>
                    <a:pt x="1158240" y="347004"/>
                  </a:cubicBezTo>
                  <a:lnTo>
                    <a:pt x="1162930" y="332936"/>
                  </a:lnTo>
                  <a:lnTo>
                    <a:pt x="1167619" y="318868"/>
                  </a:lnTo>
                  <a:lnTo>
                    <a:pt x="1167619" y="318868"/>
                  </a:lnTo>
                  <a:cubicBezTo>
                    <a:pt x="1174723" y="333076"/>
                    <a:pt x="1184335" y="356176"/>
                    <a:pt x="1195754" y="370450"/>
                  </a:cubicBezTo>
                  <a:cubicBezTo>
                    <a:pt x="1198516" y="373902"/>
                    <a:pt x="1202007" y="376702"/>
                    <a:pt x="1205133" y="379828"/>
                  </a:cubicBezTo>
                  <a:cubicBezTo>
                    <a:pt x="1224890" y="439104"/>
                    <a:pt x="1214511" y="398078"/>
                    <a:pt x="1214511" y="506437"/>
                  </a:cubicBezTo>
                  <a:lnTo>
                    <a:pt x="1214511" y="506437"/>
                  </a:lnTo>
                  <a:lnTo>
                    <a:pt x="1247336" y="529884"/>
                  </a:lnTo>
                  <a:lnTo>
                    <a:pt x="1247336" y="529884"/>
                  </a:lnTo>
                  <a:cubicBezTo>
                    <a:pt x="1253588" y="517379"/>
                    <a:pt x="1260308" y="505098"/>
                    <a:pt x="1266093" y="492370"/>
                  </a:cubicBezTo>
                  <a:cubicBezTo>
                    <a:pt x="1274145" y="474655"/>
                    <a:pt x="1266237" y="480477"/>
                    <a:pt x="1280160" y="464234"/>
                  </a:cubicBezTo>
                  <a:cubicBezTo>
                    <a:pt x="1280180" y="464211"/>
                    <a:pt x="1303596" y="440799"/>
                    <a:pt x="1308296" y="436099"/>
                  </a:cubicBezTo>
                  <a:lnTo>
                    <a:pt x="1317674" y="426720"/>
                  </a:lnTo>
                  <a:cubicBezTo>
                    <a:pt x="1319237" y="422031"/>
                    <a:pt x="1326784" y="414863"/>
                    <a:pt x="1322363" y="412653"/>
                  </a:cubicBezTo>
                  <a:cubicBezTo>
                    <a:pt x="1317322" y="410133"/>
                    <a:pt x="1312537" y="418320"/>
                    <a:pt x="1308296" y="422031"/>
                  </a:cubicBezTo>
                  <a:cubicBezTo>
                    <a:pt x="1299978" y="429309"/>
                    <a:pt x="1284850" y="445477"/>
                    <a:pt x="1284850" y="445477"/>
                  </a:cubicBezTo>
                  <a:cubicBezTo>
                    <a:pt x="1289802" y="430621"/>
                    <a:pt x="1288530" y="430326"/>
                    <a:pt x="1298917" y="417342"/>
                  </a:cubicBezTo>
                  <a:cubicBezTo>
                    <a:pt x="1301679" y="413890"/>
                    <a:pt x="1305534" y="411416"/>
                    <a:pt x="1308296" y="407964"/>
                  </a:cubicBezTo>
                  <a:cubicBezTo>
                    <a:pt x="1311817" y="403563"/>
                    <a:pt x="1314153" y="398297"/>
                    <a:pt x="1317674" y="393896"/>
                  </a:cubicBezTo>
                  <a:cubicBezTo>
                    <a:pt x="1320436" y="390443"/>
                    <a:pt x="1324400" y="388054"/>
                    <a:pt x="1327053" y="384517"/>
                  </a:cubicBezTo>
                  <a:cubicBezTo>
                    <a:pt x="1327073" y="384490"/>
                    <a:pt x="1350489" y="349362"/>
                    <a:pt x="1355188" y="342314"/>
                  </a:cubicBezTo>
                  <a:cubicBezTo>
                    <a:pt x="1358314" y="337625"/>
                    <a:pt x="1360581" y="332232"/>
                    <a:pt x="1364566" y="328247"/>
                  </a:cubicBezTo>
                  <a:cubicBezTo>
                    <a:pt x="1396493" y="296320"/>
                    <a:pt x="1346604" y="344982"/>
                    <a:pt x="1388013" y="309490"/>
                  </a:cubicBezTo>
                  <a:cubicBezTo>
                    <a:pt x="1394727" y="303736"/>
                    <a:pt x="1400518" y="296985"/>
                    <a:pt x="1406770" y="290733"/>
                  </a:cubicBezTo>
                  <a:cubicBezTo>
                    <a:pt x="1429412" y="268090"/>
                    <a:pt x="1401867" y="296860"/>
                    <a:pt x="1425526" y="267287"/>
                  </a:cubicBezTo>
                  <a:cubicBezTo>
                    <a:pt x="1435593" y="254704"/>
                    <a:pt x="1435429" y="259365"/>
                    <a:pt x="1448973" y="248530"/>
                  </a:cubicBezTo>
                  <a:cubicBezTo>
                    <a:pt x="1452425" y="245768"/>
                    <a:pt x="1454397" y="241128"/>
                    <a:pt x="1458351" y="239151"/>
                  </a:cubicBezTo>
                  <a:cubicBezTo>
                    <a:pt x="1467193" y="234730"/>
                    <a:pt x="1486486" y="229773"/>
                    <a:pt x="1486486" y="229773"/>
                  </a:cubicBezTo>
                  <a:cubicBezTo>
                    <a:pt x="1497595" y="218664"/>
                    <a:pt x="1508094" y="206939"/>
                    <a:pt x="1524000" y="201637"/>
                  </a:cubicBezTo>
                  <a:cubicBezTo>
                    <a:pt x="1528689" y="200074"/>
                    <a:pt x="1533647" y="199158"/>
                    <a:pt x="1538068" y="196948"/>
                  </a:cubicBezTo>
                  <a:cubicBezTo>
                    <a:pt x="1543109" y="194428"/>
                    <a:pt x="1547095" y="190090"/>
                    <a:pt x="1552136" y="187570"/>
                  </a:cubicBezTo>
                  <a:cubicBezTo>
                    <a:pt x="1556557" y="185359"/>
                    <a:pt x="1561882" y="185280"/>
                    <a:pt x="1566203" y="182880"/>
                  </a:cubicBezTo>
                  <a:cubicBezTo>
                    <a:pt x="1619766" y="153123"/>
                    <a:pt x="1577839" y="175448"/>
                    <a:pt x="1603717" y="154745"/>
                  </a:cubicBezTo>
                  <a:cubicBezTo>
                    <a:pt x="1608118" y="151224"/>
                    <a:pt x="1613506" y="149035"/>
                    <a:pt x="1617785" y="145367"/>
                  </a:cubicBezTo>
                  <a:cubicBezTo>
                    <a:pt x="1624499" y="139613"/>
                    <a:pt x="1628154" y="129406"/>
                    <a:pt x="1636542" y="126610"/>
                  </a:cubicBezTo>
                  <a:lnTo>
                    <a:pt x="1664677" y="117231"/>
                  </a:lnTo>
                  <a:cubicBezTo>
                    <a:pt x="1667803" y="114105"/>
                    <a:pt x="1670102" y="109830"/>
                    <a:pt x="1674056" y="107853"/>
                  </a:cubicBezTo>
                  <a:cubicBezTo>
                    <a:pt x="1682898" y="103432"/>
                    <a:pt x="1702191" y="98474"/>
                    <a:pt x="1702191" y="98474"/>
                  </a:cubicBezTo>
                  <a:cubicBezTo>
                    <a:pt x="1705317" y="95348"/>
                    <a:pt x="1707616" y="91073"/>
                    <a:pt x="1711570" y="89096"/>
                  </a:cubicBezTo>
                  <a:cubicBezTo>
                    <a:pt x="1717334" y="86214"/>
                    <a:pt x="1724035" y="85805"/>
                    <a:pt x="1730326" y="84407"/>
                  </a:cubicBezTo>
                  <a:cubicBezTo>
                    <a:pt x="1764276" y="76862"/>
                    <a:pt x="1742704" y="83407"/>
                    <a:pt x="1767840" y="75028"/>
                  </a:cubicBezTo>
                  <a:cubicBezTo>
                    <a:pt x="1770966" y="71902"/>
                    <a:pt x="1773265" y="67627"/>
                    <a:pt x="1777219" y="65650"/>
                  </a:cubicBezTo>
                  <a:cubicBezTo>
                    <a:pt x="1793803" y="57358"/>
                    <a:pt x="1807280" y="56631"/>
                    <a:pt x="1824111" y="51582"/>
                  </a:cubicBezTo>
                  <a:cubicBezTo>
                    <a:pt x="1878674" y="35214"/>
                    <a:pt x="1827764" y="44088"/>
                    <a:pt x="1913206" y="37514"/>
                  </a:cubicBezTo>
                  <a:cubicBezTo>
                    <a:pt x="1916332" y="32825"/>
                    <a:pt x="1917166" y="24995"/>
                    <a:pt x="1922585" y="23447"/>
                  </a:cubicBezTo>
                  <a:cubicBezTo>
                    <a:pt x="1939455" y="18627"/>
                    <a:pt x="1963435" y="18757"/>
                    <a:pt x="1983545" y="18757"/>
                  </a:cubicBezTo>
                  <a:lnTo>
                    <a:pt x="1983545" y="18757"/>
                  </a:lnTo>
                  <a:cubicBezTo>
                    <a:pt x="1997613" y="15631"/>
                    <a:pt x="2012205" y="14304"/>
                    <a:pt x="2025748" y="9379"/>
                  </a:cubicBezTo>
                  <a:cubicBezTo>
                    <a:pt x="2029903" y="7868"/>
                    <a:pt x="2030710" y="210"/>
                    <a:pt x="2035126" y="0"/>
                  </a:cubicBezTo>
                  <a:lnTo>
                    <a:pt x="2124222" y="4690"/>
                  </a:lnTo>
                  <a:cubicBezTo>
                    <a:pt x="2088861" y="16476"/>
                    <a:pt x="2131077" y="-794"/>
                    <a:pt x="2100776" y="23447"/>
                  </a:cubicBezTo>
                  <a:cubicBezTo>
                    <a:pt x="2096916" y="26535"/>
                    <a:pt x="2091397" y="26573"/>
                    <a:pt x="2086708" y="28136"/>
                  </a:cubicBezTo>
                  <a:cubicBezTo>
                    <a:pt x="2085145" y="32825"/>
                    <a:pt x="2084562" y="37965"/>
                    <a:pt x="2082019" y="42204"/>
                  </a:cubicBezTo>
                  <a:cubicBezTo>
                    <a:pt x="2079744" y="45995"/>
                    <a:pt x="2075402" y="48130"/>
                    <a:pt x="2072640" y="51582"/>
                  </a:cubicBezTo>
                  <a:cubicBezTo>
                    <a:pt x="2048978" y="81159"/>
                    <a:pt x="2076529" y="52385"/>
                    <a:pt x="2053883" y="75028"/>
                  </a:cubicBezTo>
                  <a:cubicBezTo>
                    <a:pt x="2042734" y="108476"/>
                    <a:pt x="2058542" y="68040"/>
                    <a:pt x="2035126" y="103164"/>
                  </a:cubicBezTo>
                  <a:cubicBezTo>
                    <a:pt x="2010773" y="139694"/>
                    <a:pt x="2050271" y="97395"/>
                    <a:pt x="2021059" y="126610"/>
                  </a:cubicBezTo>
                  <a:cubicBezTo>
                    <a:pt x="2003102" y="198441"/>
                    <a:pt x="2016370" y="138922"/>
                    <a:pt x="2016370" y="309490"/>
                  </a:cubicBezTo>
                  <a:lnTo>
                    <a:pt x="2011680" y="309490"/>
                  </a:lnTo>
                  <a:cubicBezTo>
                    <a:pt x="1997612" y="311053"/>
                    <a:pt x="1983356" y="311403"/>
                    <a:pt x="1969477" y="314179"/>
                  </a:cubicBezTo>
                  <a:cubicBezTo>
                    <a:pt x="1959783" y="316118"/>
                    <a:pt x="1950720" y="320431"/>
                    <a:pt x="1941342" y="323557"/>
                  </a:cubicBezTo>
                  <a:cubicBezTo>
                    <a:pt x="1936653" y="325120"/>
                    <a:pt x="1931387" y="325505"/>
                    <a:pt x="1927274" y="328247"/>
                  </a:cubicBezTo>
                  <a:cubicBezTo>
                    <a:pt x="1909093" y="340367"/>
                    <a:pt x="1918553" y="335843"/>
                    <a:pt x="1899139" y="342314"/>
                  </a:cubicBezTo>
                  <a:cubicBezTo>
                    <a:pt x="1864484" y="376969"/>
                    <a:pt x="1918304" y="325945"/>
                    <a:pt x="1875693" y="356382"/>
                  </a:cubicBezTo>
                  <a:cubicBezTo>
                    <a:pt x="1868498" y="361521"/>
                    <a:pt x="1856936" y="375139"/>
                    <a:pt x="1856936" y="375139"/>
                  </a:cubicBezTo>
                  <a:cubicBezTo>
                    <a:pt x="1855373" y="379828"/>
                    <a:pt x="1855212" y="385253"/>
                    <a:pt x="1852246" y="389207"/>
                  </a:cubicBezTo>
                  <a:cubicBezTo>
                    <a:pt x="1845614" y="398049"/>
                    <a:pt x="1828800" y="412653"/>
                    <a:pt x="1828800" y="412653"/>
                  </a:cubicBezTo>
                  <a:cubicBezTo>
                    <a:pt x="1825585" y="422298"/>
                    <a:pt x="1820731" y="435662"/>
                    <a:pt x="1819422" y="445477"/>
                  </a:cubicBezTo>
                  <a:cubicBezTo>
                    <a:pt x="1810291" y="513964"/>
                    <a:pt x="1821337" y="477250"/>
                    <a:pt x="1810043" y="511127"/>
                  </a:cubicBezTo>
                  <a:cubicBezTo>
                    <a:pt x="1811606" y="537699"/>
                    <a:pt x="1812084" y="564358"/>
                    <a:pt x="1814733" y="590844"/>
                  </a:cubicBezTo>
                  <a:cubicBezTo>
                    <a:pt x="1818845" y="631965"/>
                    <a:pt x="1817694" y="580968"/>
                    <a:pt x="1828800" y="614290"/>
                  </a:cubicBezTo>
                  <a:cubicBezTo>
                    <a:pt x="1830777" y="620222"/>
                    <a:pt x="1828800" y="626795"/>
                    <a:pt x="1828800" y="633047"/>
                  </a:cubicBezTo>
                  <a:lnTo>
                    <a:pt x="1828800" y="633047"/>
                  </a:lnTo>
                  <a:cubicBezTo>
                    <a:pt x="1814732" y="636173"/>
                    <a:pt x="1800578" y="638930"/>
                    <a:pt x="1786597" y="642425"/>
                  </a:cubicBezTo>
                  <a:cubicBezTo>
                    <a:pt x="1781802" y="643624"/>
                    <a:pt x="1777355" y="646042"/>
                    <a:pt x="1772530" y="647114"/>
                  </a:cubicBezTo>
                  <a:cubicBezTo>
                    <a:pt x="1723010" y="658119"/>
                    <a:pt x="1761996" y="645937"/>
                    <a:pt x="1730326" y="656493"/>
                  </a:cubicBezTo>
                  <a:cubicBezTo>
                    <a:pt x="1708034" y="671355"/>
                    <a:pt x="1721605" y="664089"/>
                    <a:pt x="1688123" y="675250"/>
                  </a:cubicBezTo>
                  <a:lnTo>
                    <a:pt x="1674056" y="679939"/>
                  </a:lnTo>
                  <a:lnTo>
                    <a:pt x="1636542" y="717453"/>
                  </a:lnTo>
                  <a:lnTo>
                    <a:pt x="1617785" y="736210"/>
                  </a:lnTo>
                  <a:lnTo>
                    <a:pt x="1608406" y="750277"/>
                  </a:lnTo>
                  <a:cubicBezTo>
                    <a:pt x="1592115" y="799152"/>
                    <a:pt x="1602461" y="760953"/>
                    <a:pt x="1594339" y="829994"/>
                  </a:cubicBezTo>
                  <a:cubicBezTo>
                    <a:pt x="1585025" y="909168"/>
                    <a:pt x="1589650" y="779718"/>
                    <a:pt x="1589650" y="942536"/>
                  </a:cubicBezTo>
                  <a:lnTo>
                    <a:pt x="1589650" y="942536"/>
                  </a:lnTo>
                  <a:lnTo>
                    <a:pt x="1552136" y="928468"/>
                  </a:lnTo>
                  <a:cubicBezTo>
                    <a:pt x="1547491" y="926779"/>
                    <a:pt x="1542863" y="924978"/>
                    <a:pt x="1538068" y="923779"/>
                  </a:cubicBezTo>
                  <a:cubicBezTo>
                    <a:pt x="1527359" y="921102"/>
                    <a:pt x="1511277" y="919762"/>
                    <a:pt x="1500554" y="914400"/>
                  </a:cubicBezTo>
                  <a:cubicBezTo>
                    <a:pt x="1495513" y="911880"/>
                    <a:pt x="1491175" y="908148"/>
                    <a:pt x="1486486" y="905022"/>
                  </a:cubicBezTo>
                  <a:cubicBezTo>
                    <a:pt x="1472418" y="906585"/>
                    <a:pt x="1458245" y="907384"/>
                    <a:pt x="1444283" y="909711"/>
                  </a:cubicBezTo>
                  <a:cubicBezTo>
                    <a:pt x="1439408" y="910524"/>
                    <a:pt x="1432052" y="909811"/>
                    <a:pt x="1430216" y="914400"/>
                  </a:cubicBezTo>
                  <a:cubicBezTo>
                    <a:pt x="1424959" y="927542"/>
                    <a:pt x="1428302" y="942724"/>
                    <a:pt x="1425526" y="956604"/>
                  </a:cubicBezTo>
                  <a:cubicBezTo>
                    <a:pt x="1423587" y="966298"/>
                    <a:pt x="1419274" y="975361"/>
                    <a:pt x="1416148" y="984739"/>
                  </a:cubicBezTo>
                  <a:lnTo>
                    <a:pt x="1411459" y="998807"/>
                  </a:lnTo>
                  <a:cubicBezTo>
                    <a:pt x="1407771" y="1009872"/>
                    <a:pt x="1408119" y="1015816"/>
                    <a:pt x="1397391" y="1022253"/>
                  </a:cubicBezTo>
                  <a:cubicBezTo>
                    <a:pt x="1393152" y="1024796"/>
                    <a:pt x="1388012" y="1025379"/>
                    <a:pt x="1383323" y="1026942"/>
                  </a:cubicBezTo>
                  <a:cubicBezTo>
                    <a:pt x="1343016" y="1053814"/>
                    <a:pt x="1394011" y="1021599"/>
                    <a:pt x="1355188" y="1041010"/>
                  </a:cubicBezTo>
                  <a:cubicBezTo>
                    <a:pt x="1350147" y="1043530"/>
                    <a:pt x="1346161" y="1047868"/>
                    <a:pt x="1341120" y="1050388"/>
                  </a:cubicBezTo>
                  <a:cubicBezTo>
                    <a:pt x="1336699" y="1052598"/>
                    <a:pt x="1331642" y="1053241"/>
                    <a:pt x="1327053" y="1055077"/>
                  </a:cubicBezTo>
                  <a:cubicBezTo>
                    <a:pt x="1323808" y="1056375"/>
                    <a:pt x="1320800" y="1058204"/>
                    <a:pt x="1317674" y="1059767"/>
                  </a:cubicBezTo>
                  <a:lnTo>
                    <a:pt x="1317674" y="1059767"/>
                  </a:lnTo>
                  <a:lnTo>
                    <a:pt x="1280160" y="1073834"/>
                  </a:lnTo>
                  <a:cubicBezTo>
                    <a:pt x="1275515" y="1075523"/>
                    <a:pt x="1271036" y="1078524"/>
                    <a:pt x="1266093" y="1078524"/>
                  </a:cubicBezTo>
                  <a:cubicBezTo>
                    <a:pt x="1255040" y="1078524"/>
                    <a:pt x="1244210" y="1075397"/>
                    <a:pt x="1233268" y="1073834"/>
                  </a:cubicBezTo>
                  <a:lnTo>
                    <a:pt x="1176997" y="1055077"/>
                  </a:lnTo>
                  <a:cubicBezTo>
                    <a:pt x="1172308" y="1053514"/>
                    <a:pt x="1167043" y="1053130"/>
                    <a:pt x="1162930" y="1050388"/>
                  </a:cubicBezTo>
                  <a:lnTo>
                    <a:pt x="1148862" y="1041010"/>
                  </a:lnTo>
                  <a:cubicBezTo>
                    <a:pt x="1144173" y="1044136"/>
                    <a:pt x="1139073" y="1046720"/>
                    <a:pt x="1134794" y="1050388"/>
                  </a:cubicBezTo>
                  <a:cubicBezTo>
                    <a:pt x="1128080" y="1056142"/>
                    <a:pt x="1124425" y="1066349"/>
                    <a:pt x="1116037" y="1069145"/>
                  </a:cubicBezTo>
                  <a:lnTo>
                    <a:pt x="1101970" y="1073834"/>
                  </a:lnTo>
                  <a:cubicBezTo>
                    <a:pt x="1098844" y="1078523"/>
                    <a:pt x="1095111" y="1082861"/>
                    <a:pt x="1092591" y="1087902"/>
                  </a:cubicBezTo>
                  <a:cubicBezTo>
                    <a:pt x="1090380" y="1092323"/>
                    <a:pt x="1090445" y="1097731"/>
                    <a:pt x="1087902" y="1101970"/>
                  </a:cubicBezTo>
                  <a:cubicBezTo>
                    <a:pt x="1085627" y="1105761"/>
                    <a:pt x="1081649" y="1108222"/>
                    <a:pt x="1078523" y="1111348"/>
                  </a:cubicBezTo>
                  <a:lnTo>
                    <a:pt x="1064456" y="1153551"/>
                  </a:lnTo>
                  <a:cubicBezTo>
                    <a:pt x="1059272" y="1169103"/>
                    <a:pt x="1059766" y="1162676"/>
                    <a:pt x="1059766" y="1172308"/>
                  </a:cubicBezTo>
                  <a:lnTo>
                    <a:pt x="1059766" y="1172308"/>
                  </a:lnTo>
                  <a:cubicBezTo>
                    <a:pt x="1048825" y="1164493"/>
                    <a:pt x="1037349" y="1157376"/>
                    <a:pt x="1026942" y="1148862"/>
                  </a:cubicBezTo>
                  <a:cubicBezTo>
                    <a:pt x="1020099" y="1143263"/>
                    <a:pt x="1014437" y="1136357"/>
                    <a:pt x="1008185" y="1130105"/>
                  </a:cubicBezTo>
                  <a:lnTo>
                    <a:pt x="998806" y="1120727"/>
                  </a:lnTo>
                  <a:cubicBezTo>
                    <a:pt x="995680" y="1117601"/>
                    <a:pt x="991880" y="1115027"/>
                    <a:pt x="989428" y="1111348"/>
                  </a:cubicBezTo>
                  <a:cubicBezTo>
                    <a:pt x="986302" y="1106659"/>
                    <a:pt x="984829" y="1100267"/>
                    <a:pt x="980050" y="1097280"/>
                  </a:cubicBezTo>
                  <a:cubicBezTo>
                    <a:pt x="980049" y="1097280"/>
                    <a:pt x="944880" y="1085558"/>
                    <a:pt x="937846" y="1083213"/>
                  </a:cubicBezTo>
                  <a:lnTo>
                    <a:pt x="923779" y="1078524"/>
                  </a:lnTo>
                  <a:lnTo>
                    <a:pt x="909711" y="1073834"/>
                  </a:lnTo>
                  <a:cubicBezTo>
                    <a:pt x="875323" y="1075397"/>
                    <a:pt x="840775" y="1074857"/>
                    <a:pt x="806548" y="1078524"/>
                  </a:cubicBezTo>
                  <a:cubicBezTo>
                    <a:pt x="796719" y="1079577"/>
                    <a:pt x="788003" y="1085505"/>
                    <a:pt x="778413" y="1087902"/>
                  </a:cubicBezTo>
                  <a:cubicBezTo>
                    <a:pt x="754861" y="1093790"/>
                    <a:pt x="765770" y="1090553"/>
                    <a:pt x="745588" y="1097280"/>
                  </a:cubicBezTo>
                  <a:cubicBezTo>
                    <a:pt x="742462" y="1100406"/>
                    <a:pt x="740164" y="1104682"/>
                    <a:pt x="736210" y="1106659"/>
                  </a:cubicBezTo>
                  <a:cubicBezTo>
                    <a:pt x="727368" y="1111080"/>
                    <a:pt x="708074" y="1116037"/>
                    <a:pt x="708074" y="1116037"/>
                  </a:cubicBezTo>
                  <a:lnTo>
                    <a:pt x="689317" y="1134794"/>
                  </a:lnTo>
                  <a:cubicBezTo>
                    <a:pt x="686191" y="1137920"/>
                    <a:pt x="681916" y="1140219"/>
                    <a:pt x="679939" y="1144173"/>
                  </a:cubicBezTo>
                  <a:lnTo>
                    <a:pt x="675250" y="1153551"/>
                  </a:lnTo>
                  <a:lnTo>
                    <a:pt x="675250" y="1153551"/>
                  </a:lnTo>
                  <a:cubicBezTo>
                    <a:pt x="670561" y="1141046"/>
                    <a:pt x="668053" y="1127489"/>
                    <a:pt x="661182" y="1116037"/>
                  </a:cubicBezTo>
                  <a:cubicBezTo>
                    <a:pt x="658282" y="1111204"/>
                    <a:pt x="651393" y="1110327"/>
                    <a:pt x="647114" y="1106659"/>
                  </a:cubicBezTo>
                  <a:cubicBezTo>
                    <a:pt x="640400" y="1100905"/>
                    <a:pt x="634609" y="1094154"/>
                    <a:pt x="628357" y="1087902"/>
                  </a:cubicBezTo>
                  <a:cubicBezTo>
                    <a:pt x="624372" y="1083917"/>
                    <a:pt x="618691" y="1082044"/>
                    <a:pt x="614290" y="1078524"/>
                  </a:cubicBezTo>
                  <a:cubicBezTo>
                    <a:pt x="601707" y="1068457"/>
                    <a:pt x="606368" y="1068621"/>
                    <a:pt x="595533" y="1055077"/>
                  </a:cubicBezTo>
                  <a:cubicBezTo>
                    <a:pt x="592771" y="1051625"/>
                    <a:pt x="590108" y="1047676"/>
                    <a:pt x="586154" y="1045699"/>
                  </a:cubicBezTo>
                  <a:cubicBezTo>
                    <a:pt x="577312" y="1041278"/>
                    <a:pt x="567397" y="1039446"/>
                    <a:pt x="558019" y="1036320"/>
                  </a:cubicBezTo>
                  <a:cubicBezTo>
                    <a:pt x="553330" y="1034757"/>
                    <a:pt x="548064" y="1034373"/>
                    <a:pt x="543951" y="1031631"/>
                  </a:cubicBezTo>
                  <a:cubicBezTo>
                    <a:pt x="539262" y="1028505"/>
                    <a:pt x="534924" y="1024773"/>
                    <a:pt x="529883" y="1022253"/>
                  </a:cubicBezTo>
                  <a:cubicBezTo>
                    <a:pt x="518340" y="1016482"/>
                    <a:pt x="498485" y="1014675"/>
                    <a:pt x="487680" y="1012874"/>
                  </a:cubicBezTo>
                  <a:cubicBezTo>
                    <a:pt x="454855" y="1014437"/>
                    <a:pt x="421963" y="1014943"/>
                    <a:pt x="389206" y="1017564"/>
                  </a:cubicBezTo>
                  <a:cubicBezTo>
                    <a:pt x="381460" y="1018184"/>
                    <a:pt x="364441" y="1024256"/>
                    <a:pt x="356382" y="1026942"/>
                  </a:cubicBezTo>
                  <a:lnTo>
                    <a:pt x="337625" y="1045699"/>
                  </a:lnTo>
                  <a:cubicBezTo>
                    <a:pt x="334499" y="1048825"/>
                    <a:pt x="331925" y="1052625"/>
                    <a:pt x="328246" y="1055077"/>
                  </a:cubicBezTo>
                  <a:cubicBezTo>
                    <a:pt x="298272" y="1075060"/>
                    <a:pt x="308080" y="1065863"/>
                    <a:pt x="295422" y="1078524"/>
                  </a:cubicBezTo>
                  <a:lnTo>
                    <a:pt x="295422" y="1078524"/>
                  </a:lnTo>
                  <a:cubicBezTo>
                    <a:pt x="289170" y="1066019"/>
                    <a:pt x="283858" y="1052998"/>
                    <a:pt x="276665" y="1041010"/>
                  </a:cubicBezTo>
                  <a:cubicBezTo>
                    <a:pt x="271439" y="1032300"/>
                    <a:pt x="260592" y="1028152"/>
                    <a:pt x="253219" y="1022253"/>
                  </a:cubicBezTo>
                  <a:cubicBezTo>
                    <a:pt x="249767" y="1019491"/>
                    <a:pt x="247292" y="1015636"/>
                    <a:pt x="243840" y="1012874"/>
                  </a:cubicBezTo>
                  <a:cubicBezTo>
                    <a:pt x="239439" y="1009354"/>
                    <a:pt x="234174" y="1007016"/>
                    <a:pt x="229773" y="1003496"/>
                  </a:cubicBezTo>
                  <a:cubicBezTo>
                    <a:pt x="217592" y="993751"/>
                    <a:pt x="222565" y="991957"/>
                    <a:pt x="206326" y="984739"/>
                  </a:cubicBezTo>
                  <a:cubicBezTo>
                    <a:pt x="206311" y="984732"/>
                    <a:pt x="171165" y="973018"/>
                    <a:pt x="164123" y="970671"/>
                  </a:cubicBezTo>
                  <a:lnTo>
                    <a:pt x="150056" y="965982"/>
                  </a:lnTo>
                  <a:lnTo>
                    <a:pt x="135988" y="961293"/>
                  </a:lnTo>
                  <a:cubicBezTo>
                    <a:pt x="132862" y="958167"/>
                    <a:pt x="130401" y="954189"/>
                    <a:pt x="126610" y="951914"/>
                  </a:cubicBezTo>
                  <a:cubicBezTo>
                    <a:pt x="111139" y="942631"/>
                    <a:pt x="102766" y="949466"/>
                    <a:pt x="84406" y="951914"/>
                  </a:cubicBezTo>
                  <a:cubicBezTo>
                    <a:pt x="70376" y="953785"/>
                    <a:pt x="56260" y="954950"/>
                    <a:pt x="42203" y="956604"/>
                  </a:cubicBezTo>
                  <a:cubicBezTo>
                    <a:pt x="701" y="961487"/>
                    <a:pt x="17594" y="961293"/>
                    <a:pt x="0" y="961293"/>
                  </a:cubicBezTo>
                  <a:lnTo>
                    <a:pt x="0" y="961293"/>
                  </a:lnTo>
                  <a:cubicBezTo>
                    <a:pt x="9379" y="951914"/>
                    <a:pt x="19324" y="943070"/>
                    <a:pt x="28136" y="933157"/>
                  </a:cubicBezTo>
                  <a:cubicBezTo>
                    <a:pt x="31880" y="928945"/>
                    <a:pt x="33994" y="923491"/>
                    <a:pt x="37514" y="919090"/>
                  </a:cubicBezTo>
                  <a:cubicBezTo>
                    <a:pt x="40276" y="915638"/>
                    <a:pt x="44131" y="913163"/>
                    <a:pt x="46893" y="909711"/>
                  </a:cubicBezTo>
                  <a:cubicBezTo>
                    <a:pt x="52792" y="902338"/>
                    <a:pt x="56940" y="891491"/>
                    <a:pt x="65650" y="886265"/>
                  </a:cubicBezTo>
                  <a:cubicBezTo>
                    <a:pt x="69888" y="883722"/>
                    <a:pt x="75028" y="883139"/>
                    <a:pt x="79717" y="881576"/>
                  </a:cubicBezTo>
                  <a:cubicBezTo>
                    <a:pt x="82843" y="878450"/>
                    <a:pt x="85305" y="874472"/>
                    <a:pt x="89096" y="872197"/>
                  </a:cubicBezTo>
                  <a:cubicBezTo>
                    <a:pt x="123768" y="851393"/>
                    <a:pt x="81653" y="886592"/>
                    <a:pt x="117231" y="858130"/>
                  </a:cubicBezTo>
                  <a:cubicBezTo>
                    <a:pt x="131742" y="846521"/>
                    <a:pt x="122695" y="850193"/>
                    <a:pt x="135988" y="834684"/>
                  </a:cubicBezTo>
                  <a:cubicBezTo>
                    <a:pt x="141742" y="827971"/>
                    <a:pt x="148493" y="822179"/>
                    <a:pt x="154745" y="815927"/>
                  </a:cubicBezTo>
                  <a:cubicBezTo>
                    <a:pt x="157871" y="812801"/>
                    <a:pt x="160444" y="809000"/>
                    <a:pt x="164123" y="806548"/>
                  </a:cubicBezTo>
                  <a:cubicBezTo>
                    <a:pt x="168812" y="803422"/>
                    <a:pt x="173041" y="799459"/>
                    <a:pt x="178191" y="797170"/>
                  </a:cubicBezTo>
                  <a:cubicBezTo>
                    <a:pt x="187225" y="793155"/>
                    <a:pt x="206326" y="787791"/>
                    <a:pt x="206326" y="787791"/>
                  </a:cubicBezTo>
                  <a:cubicBezTo>
                    <a:pt x="237153" y="756967"/>
                    <a:pt x="179183" y="812136"/>
                    <a:pt x="243840" y="769034"/>
                  </a:cubicBezTo>
                  <a:cubicBezTo>
                    <a:pt x="248529" y="765908"/>
                    <a:pt x="253507" y="763177"/>
                    <a:pt x="257908" y="759656"/>
                  </a:cubicBezTo>
                  <a:cubicBezTo>
                    <a:pt x="261360" y="756894"/>
                    <a:pt x="263495" y="752552"/>
                    <a:pt x="267286" y="750277"/>
                  </a:cubicBezTo>
                  <a:cubicBezTo>
                    <a:pt x="271525" y="747734"/>
                    <a:pt x="276933" y="747798"/>
                    <a:pt x="281354" y="745588"/>
                  </a:cubicBezTo>
                  <a:cubicBezTo>
                    <a:pt x="286395" y="743068"/>
                    <a:pt x="290381" y="738730"/>
                    <a:pt x="295422" y="736210"/>
                  </a:cubicBezTo>
                  <a:cubicBezTo>
                    <a:pt x="299843" y="733999"/>
                    <a:pt x="305069" y="733731"/>
                    <a:pt x="309490" y="731520"/>
                  </a:cubicBezTo>
                  <a:cubicBezTo>
                    <a:pt x="314530" y="729000"/>
                    <a:pt x="318261" y="724068"/>
                    <a:pt x="323557" y="722142"/>
                  </a:cubicBezTo>
                  <a:cubicBezTo>
                    <a:pt x="343325" y="714954"/>
                    <a:pt x="368251" y="711567"/>
                    <a:pt x="389206" y="708074"/>
                  </a:cubicBezTo>
                  <a:cubicBezTo>
                    <a:pt x="397000" y="700280"/>
                    <a:pt x="402007" y="694049"/>
                    <a:pt x="412653" y="689317"/>
                  </a:cubicBezTo>
                  <a:cubicBezTo>
                    <a:pt x="421687" y="685302"/>
                    <a:pt x="440788" y="679939"/>
                    <a:pt x="440788" y="679939"/>
                  </a:cubicBezTo>
                  <a:cubicBezTo>
                    <a:pt x="443914" y="676813"/>
                    <a:pt x="446212" y="672537"/>
                    <a:pt x="450166" y="670560"/>
                  </a:cubicBezTo>
                  <a:cubicBezTo>
                    <a:pt x="450167" y="670560"/>
                    <a:pt x="485336" y="658838"/>
                    <a:pt x="492370" y="656493"/>
                  </a:cubicBezTo>
                  <a:lnTo>
                    <a:pt x="534573" y="642425"/>
                  </a:lnTo>
                  <a:cubicBezTo>
                    <a:pt x="534575" y="642424"/>
                    <a:pt x="562706" y="633047"/>
                    <a:pt x="562708" y="633047"/>
                  </a:cubicBezTo>
                  <a:lnTo>
                    <a:pt x="647114" y="628357"/>
                  </a:lnTo>
                  <a:cubicBezTo>
                    <a:pt x="653366" y="626794"/>
                    <a:pt x="659674" y="625438"/>
                    <a:pt x="665871" y="623668"/>
                  </a:cubicBezTo>
                  <a:cubicBezTo>
                    <a:pt x="684466" y="618355"/>
                    <a:pt x="679984" y="616890"/>
                    <a:pt x="703385" y="614290"/>
                  </a:cubicBezTo>
                  <a:cubicBezTo>
                    <a:pt x="723640" y="612039"/>
                    <a:pt x="744025" y="611163"/>
                    <a:pt x="764345" y="609600"/>
                  </a:cubicBezTo>
                  <a:cubicBezTo>
                    <a:pt x="789354" y="611163"/>
                    <a:pt x="814401" y="612209"/>
                    <a:pt x="839373" y="614290"/>
                  </a:cubicBezTo>
                  <a:cubicBezTo>
                    <a:pt x="851931" y="615337"/>
                    <a:pt x="864328" y="617933"/>
                    <a:pt x="876886" y="618979"/>
                  </a:cubicBezTo>
                  <a:cubicBezTo>
                    <a:pt x="901858" y="621060"/>
                    <a:pt x="926905" y="622105"/>
                    <a:pt x="951914" y="623668"/>
                  </a:cubicBezTo>
                  <a:lnTo>
                    <a:pt x="980050" y="633047"/>
                  </a:lnTo>
                  <a:lnTo>
                    <a:pt x="994117" y="637736"/>
                  </a:lnTo>
                  <a:cubicBezTo>
                    <a:pt x="1004601" y="648219"/>
                    <a:pt x="999075" y="647114"/>
                    <a:pt x="1008185" y="647114"/>
                  </a:cubicBezTo>
                  <a:lnTo>
                    <a:pt x="1008185" y="647114"/>
                  </a:lnTo>
                  <a:cubicBezTo>
                    <a:pt x="1003496" y="634609"/>
                    <a:pt x="1000988" y="621052"/>
                    <a:pt x="994117" y="609600"/>
                  </a:cubicBezTo>
                  <a:cubicBezTo>
                    <a:pt x="991218" y="604768"/>
                    <a:pt x="983570" y="604623"/>
                    <a:pt x="980050" y="600222"/>
                  </a:cubicBezTo>
                  <a:cubicBezTo>
                    <a:pt x="961862" y="577487"/>
                    <a:pt x="991984" y="591695"/>
                    <a:pt x="961293" y="581465"/>
                  </a:cubicBezTo>
                  <a:cubicBezTo>
                    <a:pt x="938651" y="558826"/>
                    <a:pt x="966193" y="587591"/>
                    <a:pt x="942536" y="558019"/>
                  </a:cubicBezTo>
                  <a:cubicBezTo>
                    <a:pt x="915804" y="524603"/>
                    <a:pt x="952649" y="577878"/>
                    <a:pt x="923779" y="534573"/>
                  </a:cubicBezTo>
                  <a:cubicBezTo>
                    <a:pt x="922216" y="529884"/>
                    <a:pt x="921963" y="524527"/>
                    <a:pt x="919090" y="520505"/>
                  </a:cubicBezTo>
                  <a:cubicBezTo>
                    <a:pt x="913951" y="513310"/>
                    <a:pt x="900333" y="501748"/>
                    <a:pt x="900333" y="501748"/>
                  </a:cubicBezTo>
                  <a:lnTo>
                    <a:pt x="890954" y="473613"/>
                  </a:lnTo>
                  <a:cubicBezTo>
                    <a:pt x="889391" y="468924"/>
                    <a:pt x="888476" y="463966"/>
                    <a:pt x="886265" y="459545"/>
                  </a:cubicBezTo>
                  <a:lnTo>
                    <a:pt x="881576" y="450167"/>
                  </a:lnTo>
                  <a:lnTo>
                    <a:pt x="890954" y="440788"/>
                  </a:lnTo>
                  <a:lnTo>
                    <a:pt x="928468" y="454856"/>
                  </a:lnTo>
                  <a:cubicBezTo>
                    <a:pt x="933113" y="456545"/>
                    <a:pt x="938297" y="457002"/>
                    <a:pt x="942536" y="459545"/>
                  </a:cubicBezTo>
                  <a:cubicBezTo>
                    <a:pt x="946327" y="461820"/>
                    <a:pt x="947960" y="466947"/>
                    <a:pt x="951914" y="468924"/>
                  </a:cubicBezTo>
                  <a:cubicBezTo>
                    <a:pt x="960756" y="473345"/>
                    <a:pt x="970671" y="475176"/>
                    <a:pt x="980050" y="478302"/>
                  </a:cubicBezTo>
                  <a:lnTo>
                    <a:pt x="994117" y="482991"/>
                  </a:lnTo>
                  <a:cubicBezTo>
                    <a:pt x="997243" y="486117"/>
                    <a:pt x="999705" y="490095"/>
                    <a:pt x="1003496" y="492370"/>
                  </a:cubicBezTo>
                  <a:cubicBezTo>
                    <a:pt x="1019046" y="501700"/>
                    <a:pt x="1017563" y="490805"/>
                    <a:pt x="1017563" y="501748"/>
                  </a:cubicBezTo>
                  <a:lnTo>
                    <a:pt x="1017563" y="501748"/>
                  </a:lnTo>
                  <a:lnTo>
                    <a:pt x="1055077" y="464234"/>
                  </a:lnTo>
                  <a:lnTo>
                    <a:pt x="1045699" y="473613"/>
                  </a:lnTo>
                  <a:cubicBezTo>
                    <a:pt x="1042573" y="476739"/>
                    <a:pt x="1040514" y="481593"/>
                    <a:pt x="1036320" y="482991"/>
                  </a:cubicBezTo>
                  <a:lnTo>
                    <a:pt x="1022253" y="487680"/>
                  </a:lnTo>
                  <a:cubicBezTo>
                    <a:pt x="1023816" y="481428"/>
                    <a:pt x="1022049" y="473118"/>
                    <a:pt x="1026942" y="468924"/>
                  </a:cubicBezTo>
                  <a:cubicBezTo>
                    <a:pt x="1034448" y="462490"/>
                    <a:pt x="1055077" y="459545"/>
                    <a:pt x="1055077" y="459545"/>
                  </a:cubicBezTo>
                  <a:cubicBezTo>
                    <a:pt x="1058203" y="456419"/>
                    <a:pt x="1060502" y="452144"/>
                    <a:pt x="1064456" y="450167"/>
                  </a:cubicBezTo>
                  <a:cubicBezTo>
                    <a:pt x="1073298" y="445746"/>
                    <a:pt x="1083213" y="443914"/>
                    <a:pt x="1092591" y="440788"/>
                  </a:cubicBezTo>
                  <a:cubicBezTo>
                    <a:pt x="1097280" y="439225"/>
                    <a:pt x="1101716" y="436099"/>
                    <a:pt x="1106659" y="436099"/>
                  </a:cubicBezTo>
                  <a:lnTo>
                    <a:pt x="1144173" y="440788"/>
                  </a:lnTo>
                  <a:close/>
                </a:path>
              </a:pathLst>
            </a:custGeom>
            <a:grpFill/>
            <a:ln>
              <a:solidFill>
                <a:srgbClr val="B267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EBEC654-4042-E81F-2110-66DB87E68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12" t="15051" r="18360" b="25231"/>
            <a:stretch/>
          </p:blipFill>
          <p:spPr>
            <a:xfrm rot="19775162">
              <a:off x="7864013" y="4111747"/>
              <a:ext cx="425548" cy="422818"/>
            </a:xfrm>
            <a:prstGeom prst="rect">
              <a:avLst/>
            </a:prstGeom>
            <a:grpFill/>
          </p:spPr>
        </p:pic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923A84FA-1E5F-3234-ABAF-7AA062EF8B79}"/>
              </a:ext>
            </a:extLst>
          </p:cNvPr>
          <p:cNvSpPr/>
          <p:nvPr/>
        </p:nvSpPr>
        <p:spPr>
          <a:xfrm rot="20031523">
            <a:off x="8713529" y="3678076"/>
            <a:ext cx="888073" cy="1671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T-cells</a:t>
            </a:r>
          </a:p>
        </p:txBody>
      </p:sp>
    </p:spTree>
    <p:extLst>
      <p:ext uri="{BB962C8B-B14F-4D97-AF65-F5344CB8AC3E}">
        <p14:creationId xmlns:p14="http://schemas.microsoft.com/office/powerpoint/2010/main" val="1073211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62E-192E-51EC-21BD-6B0DF515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3350E8-5263-6FB7-A3E8-2ABBE68174FA}"/>
              </a:ext>
            </a:extLst>
          </p:cNvPr>
          <p:cNvGrpSpPr/>
          <p:nvPr/>
        </p:nvGrpSpPr>
        <p:grpSpPr>
          <a:xfrm>
            <a:off x="1344162" y="1104359"/>
            <a:ext cx="8144496" cy="1748628"/>
            <a:chOff x="-1028781" y="2869385"/>
            <a:chExt cx="8144496" cy="1748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60CD8F-7B17-F911-9F41-3BF064D76B72}"/>
                </a:ext>
              </a:extLst>
            </p:cNvPr>
            <p:cNvGrpSpPr/>
            <p:nvPr/>
          </p:nvGrpSpPr>
          <p:grpSpPr>
            <a:xfrm>
              <a:off x="-14247" y="3418194"/>
              <a:ext cx="7129962" cy="1199819"/>
              <a:chOff x="-14247" y="3418194"/>
              <a:chExt cx="7129962" cy="119981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603215A-5F79-B9F9-94A5-868BEF525DF0}"/>
                  </a:ext>
                </a:extLst>
              </p:cNvPr>
              <p:cNvGrpSpPr/>
              <p:nvPr/>
            </p:nvGrpSpPr>
            <p:grpSpPr>
              <a:xfrm>
                <a:off x="498775" y="3434554"/>
                <a:ext cx="6517272" cy="1183459"/>
                <a:chOff x="306800" y="3625185"/>
                <a:chExt cx="6517272" cy="118345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1F737DB-6A5E-E5BC-8D8C-F9A8FB2EAB47}"/>
                    </a:ext>
                  </a:extLst>
                </p:cNvPr>
                <p:cNvGrpSpPr/>
                <p:nvPr/>
              </p:nvGrpSpPr>
              <p:grpSpPr>
                <a:xfrm>
                  <a:off x="306800" y="3850615"/>
                  <a:ext cx="6517272" cy="958029"/>
                  <a:chOff x="306800" y="3850615"/>
                  <a:chExt cx="6517272" cy="958029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4C3CFD4A-6D7B-B7E1-6C7A-C5E681DA05DE}"/>
                      </a:ext>
                    </a:extLst>
                  </p:cNvPr>
                  <p:cNvSpPr/>
                  <p:nvPr/>
                </p:nvSpPr>
                <p:spPr>
                  <a:xfrm>
                    <a:off x="306800" y="4016647"/>
                    <a:ext cx="849171" cy="763373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7F3B44B-4909-0C76-DE66-57051246E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767" y="4381438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DD69469-209D-5000-41CA-E5CFACBC2BFA}"/>
                      </a:ext>
                    </a:extLst>
                  </p:cNvPr>
                  <p:cNvCxnSpPr>
                    <a:cxnSpLocks/>
                    <a:stCxn id="29" idx="0"/>
                    <a:endCxn id="18" idx="0"/>
                  </p:cNvCxnSpPr>
                  <p:nvPr/>
                </p:nvCxnSpPr>
                <p:spPr>
                  <a:xfrm rot="16200000" flipV="1">
                    <a:off x="3081495" y="3597308"/>
                    <a:ext cx="186612" cy="693225"/>
                  </a:xfrm>
                  <a:prstGeom prst="curvedConnector3">
                    <a:avLst>
                      <a:gd name="adj1" fmla="val 222500"/>
                    </a:avLst>
                  </a:prstGeom>
                  <a:ln w="28575">
                    <a:solidFill>
                      <a:srgbClr val="FF0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9A15557-99DA-0347-9CB1-5C7D232B0467}"/>
                      </a:ext>
                    </a:extLst>
                  </p:cNvPr>
                  <p:cNvSpPr/>
                  <p:nvPr/>
                </p:nvSpPr>
                <p:spPr>
                  <a:xfrm>
                    <a:off x="1699670" y="400205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1DEEE95-0B8B-33A7-C0C1-7B11FF641F88}"/>
                      </a:ext>
                    </a:extLst>
                  </p:cNvPr>
                  <p:cNvSpPr/>
                  <p:nvPr/>
                </p:nvSpPr>
                <p:spPr>
                  <a:xfrm>
                    <a:off x="3096827" y="4037227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CA03D68-98BA-280A-8035-7DABC316D186}"/>
                      </a:ext>
                    </a:extLst>
                  </p:cNvPr>
                  <p:cNvSpPr/>
                  <p:nvPr/>
                </p:nvSpPr>
                <p:spPr>
                  <a:xfrm>
                    <a:off x="4583507" y="4045272"/>
                    <a:ext cx="849171" cy="763372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E83CD93-024E-49E0-BD4E-E6CBB08CAF4C}"/>
                      </a:ext>
                    </a:extLst>
                  </p:cNvPr>
                  <p:cNvSpPr/>
                  <p:nvPr/>
                </p:nvSpPr>
                <p:spPr>
                  <a:xfrm>
                    <a:off x="5974901" y="402872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2704A646-337C-6D65-EF73-C3F5239485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0184" y="4334962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98491EAB-3256-A013-27C6-3F64D45F3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74823" y="4348051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12D56BE4-52D5-4D55-ECCD-33FEA2AFDC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167" y="4426456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041CBB64-C159-3603-9530-A92523A42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1385" y="3647879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C74C508-D0C2-0E1C-BBC4-235818804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3784" y="3680734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366106F-93C3-B6CB-4398-B6671C74E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40519" y="363166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E4FD829-C1E3-D6DF-FBBA-360F759AF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84209" y="3647880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F2BE946-5323-4BA8-E1E3-9E26FF9F7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3850" y="362518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CE7F21-0413-2DDE-4ABA-A8B40775C64F}"/>
                  </a:ext>
                </a:extLst>
              </p:cNvPr>
              <p:cNvSpPr txBox="1"/>
              <p:nvPr/>
            </p:nvSpPr>
            <p:spPr>
              <a:xfrm>
                <a:off x="-14247" y="3897061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births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9AB544A-7AB7-3B3F-01A3-BC90F5F516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64" y="4232903"/>
                <a:ext cx="408025" cy="34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38C53-CB6D-76A7-E932-B81E452CFE99}"/>
                  </a:ext>
                </a:extLst>
              </p:cNvPr>
              <p:cNvSpPr txBox="1"/>
              <p:nvPr/>
            </p:nvSpPr>
            <p:spPr>
              <a:xfrm>
                <a:off x="350475" y="3507120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FE0C0-9459-058A-5674-BB46E56664A8}"/>
                  </a:ext>
                </a:extLst>
              </p:cNvPr>
              <p:cNvSpPr txBox="1"/>
              <p:nvPr/>
            </p:nvSpPr>
            <p:spPr>
              <a:xfrm>
                <a:off x="3800500" y="3445467"/>
                <a:ext cx="974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F9112F-B679-D2FD-F2B9-B39BCF5E022B}"/>
                  </a:ext>
                </a:extLst>
              </p:cNvPr>
              <p:cNvSpPr txBox="1"/>
              <p:nvPr/>
            </p:nvSpPr>
            <p:spPr>
              <a:xfrm>
                <a:off x="5176201" y="3567569"/>
                <a:ext cx="639015" cy="28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ECAE8-6E7B-C6D6-7739-46EF8A82D40C}"/>
                  </a:ext>
                </a:extLst>
              </p:cNvPr>
              <p:cNvSpPr txBox="1"/>
              <p:nvPr/>
            </p:nvSpPr>
            <p:spPr>
              <a:xfrm>
                <a:off x="6476703" y="3550630"/>
                <a:ext cx="639012" cy="28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BA87D-F90C-5717-458D-A61404CB0FF8}"/>
                  </a:ext>
                </a:extLst>
              </p:cNvPr>
              <p:cNvSpPr txBox="1"/>
              <p:nvPr/>
            </p:nvSpPr>
            <p:spPr>
              <a:xfrm>
                <a:off x="867504" y="3665262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waning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C34E9-1322-5EC7-D1AD-9905BCDA3C7F}"/>
                  </a:ext>
                </a:extLst>
              </p:cNvPr>
              <p:cNvSpPr txBox="1"/>
              <p:nvPr/>
            </p:nvSpPr>
            <p:spPr>
              <a:xfrm>
                <a:off x="3731559" y="3816548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recovery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05F32A-8D71-BEA8-CEFE-13A1D319313F}"/>
                  </a:ext>
                </a:extLst>
              </p:cNvPr>
              <p:cNvSpPr txBox="1"/>
              <p:nvPr/>
            </p:nvSpPr>
            <p:spPr>
              <a:xfrm>
                <a:off x="5150253" y="3751899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E2E089-0D2D-F73D-E98B-09C0EBEABC34}"/>
                  </a:ext>
                </a:extLst>
              </p:cNvPr>
              <p:cNvSpPr txBox="1"/>
              <p:nvPr/>
            </p:nvSpPr>
            <p:spPr>
              <a:xfrm>
                <a:off x="1716842" y="3418194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4996B2-F1F9-0BD8-1DF6-DBDFD3F3ADFF}"/>
                  </a:ext>
                </a:extLst>
              </p:cNvPr>
              <p:cNvSpPr txBox="1"/>
              <p:nvPr/>
            </p:nvSpPr>
            <p:spPr>
              <a:xfrm>
                <a:off x="2280094" y="3659984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trans-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mission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4B2ADA-6AE1-174F-5214-C42FF7EC417D}"/>
                </a:ext>
              </a:extLst>
            </p:cNvPr>
            <p:cNvSpPr txBox="1"/>
            <p:nvPr/>
          </p:nvSpPr>
          <p:spPr>
            <a:xfrm>
              <a:off x="-1028781" y="2869385"/>
              <a:ext cx="404894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 err="1">
                  <a:solidFill>
                    <a:srgbClr val="0070C0"/>
                  </a:solidFill>
                </a:rPr>
                <a:t>Hyp</a:t>
              </a:r>
              <a:r>
                <a:rPr lang="en-US" sz="2200" b="1" dirty="0">
                  <a:solidFill>
                    <a:srgbClr val="0070C0"/>
                  </a:solidFill>
                </a:rPr>
                <a:t> 1: Lifelong Immunity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17824A-09DE-EB7F-0D91-9ADC795A6D09}"/>
              </a:ext>
            </a:extLst>
          </p:cNvPr>
          <p:cNvGrpSpPr/>
          <p:nvPr/>
        </p:nvGrpSpPr>
        <p:grpSpPr>
          <a:xfrm>
            <a:off x="1523622" y="4313163"/>
            <a:ext cx="7999621" cy="2179712"/>
            <a:chOff x="-883906" y="2960375"/>
            <a:chExt cx="7999621" cy="217971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F26B7A-3886-D0B7-03F9-A827F8F66AC7}"/>
                </a:ext>
              </a:extLst>
            </p:cNvPr>
            <p:cNvGrpSpPr/>
            <p:nvPr/>
          </p:nvGrpSpPr>
          <p:grpSpPr>
            <a:xfrm>
              <a:off x="-883906" y="2960375"/>
              <a:ext cx="7899953" cy="1657639"/>
              <a:chOff x="-1136826" y="3274604"/>
              <a:chExt cx="7899953" cy="165763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F1903D6-1BE2-E945-6243-55B996C42DEF}"/>
                  </a:ext>
                </a:extLst>
              </p:cNvPr>
              <p:cNvGrpSpPr/>
              <p:nvPr/>
            </p:nvGrpSpPr>
            <p:grpSpPr>
              <a:xfrm>
                <a:off x="245855" y="3748783"/>
                <a:ext cx="6517272" cy="1183460"/>
                <a:chOff x="306800" y="3625185"/>
                <a:chExt cx="6517272" cy="1183460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EAF8F8A-7129-AD67-EB78-C13B5FB5DC77}"/>
                    </a:ext>
                  </a:extLst>
                </p:cNvPr>
                <p:cNvGrpSpPr/>
                <p:nvPr/>
              </p:nvGrpSpPr>
              <p:grpSpPr>
                <a:xfrm>
                  <a:off x="306800" y="3850615"/>
                  <a:ext cx="6517272" cy="958030"/>
                  <a:chOff x="306800" y="3850615"/>
                  <a:chExt cx="6517272" cy="958030"/>
                </a:xfrm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3EBF1D6A-950F-33A3-5957-6B1F7D5F207C}"/>
                      </a:ext>
                    </a:extLst>
                  </p:cNvPr>
                  <p:cNvSpPr/>
                  <p:nvPr/>
                </p:nvSpPr>
                <p:spPr>
                  <a:xfrm>
                    <a:off x="306800" y="4016647"/>
                    <a:ext cx="849171" cy="763373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</a:t>
                    </a:r>
                  </a:p>
                </p:txBody>
              </p:sp>
              <p:cxnSp>
                <p:nvCxnSpPr>
                  <p:cNvPr id="75" name="Curved Connector 74">
                    <a:extLst>
                      <a:ext uri="{FF2B5EF4-FFF2-40B4-BE49-F238E27FC236}">
                        <a16:creationId xmlns:a16="http://schemas.microsoft.com/office/drawing/2014/main" id="{7F5E319D-DD4A-D4D7-ACE0-FD732292EEEF}"/>
                      </a:ext>
                    </a:extLst>
                  </p:cNvPr>
                  <p:cNvCxnSpPr>
                    <a:cxnSpLocks/>
                    <a:stCxn id="77" idx="0"/>
                    <a:endCxn id="62" idx="0"/>
                  </p:cNvCxnSpPr>
                  <p:nvPr/>
                </p:nvCxnSpPr>
                <p:spPr>
                  <a:xfrm rot="16200000" flipV="1">
                    <a:off x="3081495" y="3597308"/>
                    <a:ext cx="186612" cy="693225"/>
                  </a:xfrm>
                  <a:prstGeom prst="curvedConnector3">
                    <a:avLst>
                      <a:gd name="adj1" fmla="val 222500"/>
                    </a:avLst>
                  </a:prstGeom>
                  <a:ln w="28575">
                    <a:solidFill>
                      <a:srgbClr val="FF0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A4228565-54F3-3CEB-CD8B-ABAA1A87285F}"/>
                      </a:ext>
                    </a:extLst>
                  </p:cNvPr>
                  <p:cNvSpPr/>
                  <p:nvPr/>
                </p:nvSpPr>
                <p:spPr>
                  <a:xfrm>
                    <a:off x="1699670" y="400205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ECF631C6-7225-BB08-E932-816F8D5077E3}"/>
                      </a:ext>
                    </a:extLst>
                  </p:cNvPr>
                  <p:cNvSpPr/>
                  <p:nvPr/>
                </p:nvSpPr>
                <p:spPr>
                  <a:xfrm>
                    <a:off x="3096827" y="4037227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30B86354-FCE5-D985-0E3E-2769A1E74933}"/>
                      </a:ext>
                    </a:extLst>
                  </p:cNvPr>
                  <p:cNvSpPr/>
                  <p:nvPr/>
                </p:nvSpPr>
                <p:spPr>
                  <a:xfrm>
                    <a:off x="4583507" y="4045272"/>
                    <a:ext cx="849171" cy="763372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</a:t>
                    </a: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0326E435-83E3-6860-E72F-7D0B9CD0D685}"/>
                      </a:ext>
                    </a:extLst>
                  </p:cNvPr>
                  <p:cNvSpPr/>
                  <p:nvPr/>
                </p:nvSpPr>
                <p:spPr>
                  <a:xfrm>
                    <a:off x="5974901" y="402872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</a:p>
                </p:txBody>
              </p:sp>
              <p:cxnSp>
                <p:nvCxnSpPr>
                  <p:cNvPr id="80" name="Curved Connector 79">
                    <a:extLst>
                      <a:ext uri="{FF2B5EF4-FFF2-40B4-BE49-F238E27FC236}">
                        <a16:creationId xmlns:a16="http://schemas.microsoft.com/office/drawing/2014/main" id="{050B3BAA-49F0-73A1-28C8-CA7088B90442}"/>
                      </a:ext>
                    </a:extLst>
                  </p:cNvPr>
                  <p:cNvCxnSpPr>
                    <a:cxnSpLocks/>
                    <a:stCxn id="78" idx="2"/>
                    <a:endCxn id="76" idx="2"/>
                  </p:cNvCxnSpPr>
                  <p:nvPr/>
                </p:nvCxnSpPr>
                <p:spPr>
                  <a:xfrm rot="5400000" flipH="1">
                    <a:off x="3544568" y="3345119"/>
                    <a:ext cx="43214" cy="2883837"/>
                  </a:xfrm>
                  <a:prstGeom prst="curvedConnector3">
                    <a:avLst>
                      <a:gd name="adj1" fmla="val -528995"/>
                    </a:avLst>
                  </a:prstGeom>
                  <a:ln w="38100">
                    <a:solidFill>
                      <a:srgbClr val="008B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1E438362-DD75-6D62-5B16-42BE664E9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1385" y="3647879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82226766-566A-E005-9B86-DC01617F4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3784" y="3680734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C93A31E8-E5A0-4779-E9E3-DC9AD8EAC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40519" y="363166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98E68C19-7178-3CDF-A9E5-D26D6A196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84209" y="3647880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66B9420F-1CB1-05FA-A6EE-DE884C385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3850" y="362518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B8D1A99-33ED-DCB9-1287-9006D433EEA0}"/>
                  </a:ext>
                </a:extLst>
              </p:cNvPr>
              <p:cNvSpPr txBox="1"/>
              <p:nvPr/>
            </p:nvSpPr>
            <p:spPr>
              <a:xfrm>
                <a:off x="-1136826" y="3274604"/>
                <a:ext cx="3624019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err="1">
                    <a:solidFill>
                      <a:srgbClr val="008B50"/>
                    </a:solidFill>
                  </a:rPr>
                  <a:t>Hyp</a:t>
                </a:r>
                <a:r>
                  <a:rPr lang="en-US" sz="2200" b="1" dirty="0">
                    <a:solidFill>
                      <a:srgbClr val="008B50"/>
                    </a:solidFill>
                  </a:rPr>
                  <a:t> 2: Waning Immunity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111D3B6-C9FD-0BE2-9EFF-27DE85B2C9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971" y="4572167"/>
                <a:ext cx="308331" cy="0"/>
              </a:xfrm>
              <a:prstGeom prst="straightConnector1">
                <a:avLst/>
              </a:prstGeom>
              <a:ln w="38100">
                <a:solidFill>
                  <a:srgbClr val="008B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D0085FC-F815-9494-B6E5-5D08A882D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999" y="4561274"/>
                <a:ext cx="308331" cy="0"/>
              </a:xfrm>
              <a:prstGeom prst="straightConnector1">
                <a:avLst/>
              </a:prstGeom>
              <a:ln w="38100">
                <a:solidFill>
                  <a:srgbClr val="008B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C198B49-C036-29DB-1846-909E2F3CB2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967" y="4590692"/>
                <a:ext cx="308331" cy="0"/>
              </a:xfrm>
              <a:prstGeom prst="straightConnector1">
                <a:avLst/>
              </a:prstGeom>
              <a:ln w="38100">
                <a:solidFill>
                  <a:srgbClr val="008B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C9AB6E7-E5F8-C79F-519E-1CD5E5AA7396}"/>
                </a:ext>
              </a:extLst>
            </p:cNvPr>
            <p:cNvSpPr txBox="1"/>
            <p:nvPr/>
          </p:nvSpPr>
          <p:spPr>
            <a:xfrm>
              <a:off x="-14247" y="3897061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births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D71F546-3AE4-3D48-E117-DE1566463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64" y="4232903"/>
              <a:ext cx="408025" cy="3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815B86-3A95-20A8-43B0-4CDDC20F3B73}"/>
                </a:ext>
              </a:extLst>
            </p:cNvPr>
            <p:cNvSpPr txBox="1"/>
            <p:nvPr/>
          </p:nvSpPr>
          <p:spPr>
            <a:xfrm>
              <a:off x="350475" y="3507120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99A1F8-9177-2630-0DEB-8235F14EDB71}"/>
                </a:ext>
              </a:extLst>
            </p:cNvPr>
            <p:cNvSpPr txBox="1"/>
            <p:nvPr/>
          </p:nvSpPr>
          <p:spPr>
            <a:xfrm>
              <a:off x="3800500" y="3445467"/>
              <a:ext cx="97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03201F0-FEA8-0E57-6DA9-F63BA3315B2F}"/>
                </a:ext>
              </a:extLst>
            </p:cNvPr>
            <p:cNvSpPr txBox="1"/>
            <p:nvPr/>
          </p:nvSpPr>
          <p:spPr>
            <a:xfrm>
              <a:off x="5176201" y="3567569"/>
              <a:ext cx="639015" cy="28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88C822-4EFA-798B-9036-B60ADC6A3BD3}"/>
                </a:ext>
              </a:extLst>
            </p:cNvPr>
            <p:cNvSpPr txBox="1"/>
            <p:nvPr/>
          </p:nvSpPr>
          <p:spPr>
            <a:xfrm>
              <a:off x="6476703" y="3550630"/>
              <a:ext cx="639012" cy="28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43C4F9-8EE7-3CE8-837E-B608599A0009}"/>
                </a:ext>
              </a:extLst>
            </p:cNvPr>
            <p:cNvSpPr txBox="1"/>
            <p:nvPr/>
          </p:nvSpPr>
          <p:spPr>
            <a:xfrm>
              <a:off x="867504" y="3665262"/>
              <a:ext cx="1480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waning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3EB412-C318-E518-4B0C-902C2403F020}"/>
                </a:ext>
              </a:extLst>
            </p:cNvPr>
            <p:cNvSpPr txBox="1"/>
            <p:nvPr/>
          </p:nvSpPr>
          <p:spPr>
            <a:xfrm>
              <a:off x="3731559" y="3816548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recovery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34BEF3-E64D-6EA7-4D4C-D7E67F8CB44B}"/>
                </a:ext>
              </a:extLst>
            </p:cNvPr>
            <p:cNvSpPr txBox="1"/>
            <p:nvPr/>
          </p:nvSpPr>
          <p:spPr>
            <a:xfrm>
              <a:off x="5150253" y="3751899"/>
              <a:ext cx="1480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waning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05B8B9-573E-81E3-A227-2E2AB50D567F}"/>
                </a:ext>
              </a:extLst>
            </p:cNvPr>
            <p:cNvSpPr txBox="1"/>
            <p:nvPr/>
          </p:nvSpPr>
          <p:spPr>
            <a:xfrm>
              <a:off x="1716842" y="3418194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97EDA93-B42F-3F12-E21F-158B59E95E7F}"/>
                </a:ext>
              </a:extLst>
            </p:cNvPr>
            <p:cNvSpPr txBox="1"/>
            <p:nvPr/>
          </p:nvSpPr>
          <p:spPr>
            <a:xfrm>
              <a:off x="2862312" y="4863088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waning immunity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D69E8B-9F65-7368-E588-2B596BDE4CE9}"/>
                </a:ext>
              </a:extLst>
            </p:cNvPr>
            <p:cNvSpPr txBox="1"/>
            <p:nvPr/>
          </p:nvSpPr>
          <p:spPr>
            <a:xfrm>
              <a:off x="2280094" y="3659984"/>
              <a:ext cx="1480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trans-</a:t>
              </a:r>
            </a:p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mission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46FE2FA7-BA6B-F70E-7745-B054B59AA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" t="11539" b="15141"/>
          <a:stretch/>
        </p:blipFill>
        <p:spPr>
          <a:xfrm>
            <a:off x="8188159" y="3170607"/>
            <a:ext cx="1746760" cy="113582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4A6B371-3973-2F7D-24EA-B33C410A0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" t="11539" b="15141"/>
          <a:stretch/>
        </p:blipFill>
        <p:spPr>
          <a:xfrm>
            <a:off x="3423331" y="3179286"/>
            <a:ext cx="1756122" cy="114191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592C0CB-E708-9AD2-A8C5-E7EA7B2175C2}"/>
              </a:ext>
            </a:extLst>
          </p:cNvPr>
          <p:cNvGrpSpPr/>
          <p:nvPr/>
        </p:nvGrpSpPr>
        <p:grpSpPr>
          <a:xfrm>
            <a:off x="5027428" y="3179286"/>
            <a:ext cx="1724260" cy="1192590"/>
            <a:chOff x="3271469" y="3035831"/>
            <a:chExt cx="2160258" cy="1404697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F7AD56E-6E00-62F4-C6BE-A8445EDE9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27" t="11539" b="15141"/>
            <a:stretch/>
          </p:blipFill>
          <p:spPr>
            <a:xfrm>
              <a:off x="3271469" y="3035831"/>
              <a:ext cx="2160258" cy="1404697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B31374A-7F2E-BC0A-D33F-77FBDF7AF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48" r="938"/>
            <a:stretch/>
          </p:blipFill>
          <p:spPr>
            <a:xfrm rot="19562422">
              <a:off x="4045989" y="3620698"/>
              <a:ext cx="723367" cy="5147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1AB2E32-94AF-A0DF-DC21-DB806857BFF3}"/>
              </a:ext>
            </a:extLst>
          </p:cNvPr>
          <p:cNvGrpSpPr/>
          <p:nvPr/>
        </p:nvGrpSpPr>
        <p:grpSpPr>
          <a:xfrm>
            <a:off x="6795340" y="3162877"/>
            <a:ext cx="1477533" cy="1124038"/>
            <a:chOff x="6864073" y="3396836"/>
            <a:chExt cx="2156523" cy="1536631"/>
          </a:xfrm>
          <a:solidFill>
            <a:srgbClr val="00B0F0"/>
          </a:solidFill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448B2A4-C2CE-05D5-B73A-CF6CBB5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2" t="11540" r="6540" b="16936"/>
            <a:stretch/>
          </p:blipFill>
          <p:spPr>
            <a:xfrm>
              <a:off x="6864073" y="3396836"/>
              <a:ext cx="2156523" cy="1536631"/>
            </a:xfrm>
            <a:prstGeom prst="rect">
              <a:avLst/>
            </a:prstGeom>
            <a:grpFill/>
          </p:spPr>
        </p:pic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75DD044-49AE-848C-6613-8C706D794093}"/>
                </a:ext>
              </a:extLst>
            </p:cNvPr>
            <p:cNvSpPr/>
            <p:nvPr/>
          </p:nvSpPr>
          <p:spPr>
            <a:xfrm>
              <a:off x="6899731" y="3568764"/>
              <a:ext cx="2014773" cy="1125066"/>
            </a:xfrm>
            <a:custGeom>
              <a:avLst/>
              <a:gdLst>
                <a:gd name="connsiteX0" fmla="*/ 1144173 w 2124222"/>
                <a:gd name="connsiteY0" fmla="*/ 440788 h 1172308"/>
                <a:gd name="connsiteX1" fmla="*/ 1144173 w 2124222"/>
                <a:gd name="connsiteY1" fmla="*/ 440788 h 1172308"/>
                <a:gd name="connsiteX2" fmla="*/ 1158240 w 2124222"/>
                <a:gd name="connsiteY2" fmla="*/ 347004 h 1172308"/>
                <a:gd name="connsiteX3" fmla="*/ 1162930 w 2124222"/>
                <a:gd name="connsiteY3" fmla="*/ 332936 h 1172308"/>
                <a:gd name="connsiteX4" fmla="*/ 1167619 w 2124222"/>
                <a:gd name="connsiteY4" fmla="*/ 318868 h 1172308"/>
                <a:gd name="connsiteX5" fmla="*/ 1167619 w 2124222"/>
                <a:gd name="connsiteY5" fmla="*/ 318868 h 1172308"/>
                <a:gd name="connsiteX6" fmla="*/ 1195754 w 2124222"/>
                <a:gd name="connsiteY6" fmla="*/ 370450 h 1172308"/>
                <a:gd name="connsiteX7" fmla="*/ 1205133 w 2124222"/>
                <a:gd name="connsiteY7" fmla="*/ 379828 h 1172308"/>
                <a:gd name="connsiteX8" fmla="*/ 1214511 w 2124222"/>
                <a:gd name="connsiteY8" fmla="*/ 506437 h 1172308"/>
                <a:gd name="connsiteX9" fmla="*/ 1214511 w 2124222"/>
                <a:gd name="connsiteY9" fmla="*/ 506437 h 1172308"/>
                <a:gd name="connsiteX10" fmla="*/ 1247336 w 2124222"/>
                <a:gd name="connsiteY10" fmla="*/ 529884 h 1172308"/>
                <a:gd name="connsiteX11" fmla="*/ 1247336 w 2124222"/>
                <a:gd name="connsiteY11" fmla="*/ 529884 h 1172308"/>
                <a:gd name="connsiteX12" fmla="*/ 1266093 w 2124222"/>
                <a:gd name="connsiteY12" fmla="*/ 492370 h 1172308"/>
                <a:gd name="connsiteX13" fmla="*/ 1280160 w 2124222"/>
                <a:gd name="connsiteY13" fmla="*/ 464234 h 1172308"/>
                <a:gd name="connsiteX14" fmla="*/ 1308296 w 2124222"/>
                <a:gd name="connsiteY14" fmla="*/ 436099 h 1172308"/>
                <a:gd name="connsiteX15" fmla="*/ 1317674 w 2124222"/>
                <a:gd name="connsiteY15" fmla="*/ 426720 h 1172308"/>
                <a:gd name="connsiteX16" fmla="*/ 1322363 w 2124222"/>
                <a:gd name="connsiteY16" fmla="*/ 412653 h 1172308"/>
                <a:gd name="connsiteX17" fmla="*/ 1308296 w 2124222"/>
                <a:gd name="connsiteY17" fmla="*/ 422031 h 1172308"/>
                <a:gd name="connsiteX18" fmla="*/ 1284850 w 2124222"/>
                <a:gd name="connsiteY18" fmla="*/ 445477 h 1172308"/>
                <a:gd name="connsiteX19" fmla="*/ 1298917 w 2124222"/>
                <a:gd name="connsiteY19" fmla="*/ 417342 h 1172308"/>
                <a:gd name="connsiteX20" fmla="*/ 1308296 w 2124222"/>
                <a:gd name="connsiteY20" fmla="*/ 407964 h 1172308"/>
                <a:gd name="connsiteX21" fmla="*/ 1317674 w 2124222"/>
                <a:gd name="connsiteY21" fmla="*/ 393896 h 1172308"/>
                <a:gd name="connsiteX22" fmla="*/ 1327053 w 2124222"/>
                <a:gd name="connsiteY22" fmla="*/ 384517 h 1172308"/>
                <a:gd name="connsiteX23" fmla="*/ 1355188 w 2124222"/>
                <a:gd name="connsiteY23" fmla="*/ 342314 h 1172308"/>
                <a:gd name="connsiteX24" fmla="*/ 1364566 w 2124222"/>
                <a:gd name="connsiteY24" fmla="*/ 328247 h 1172308"/>
                <a:gd name="connsiteX25" fmla="*/ 1388013 w 2124222"/>
                <a:gd name="connsiteY25" fmla="*/ 309490 h 1172308"/>
                <a:gd name="connsiteX26" fmla="*/ 1406770 w 2124222"/>
                <a:gd name="connsiteY26" fmla="*/ 290733 h 1172308"/>
                <a:gd name="connsiteX27" fmla="*/ 1425526 w 2124222"/>
                <a:gd name="connsiteY27" fmla="*/ 267287 h 1172308"/>
                <a:gd name="connsiteX28" fmla="*/ 1448973 w 2124222"/>
                <a:gd name="connsiteY28" fmla="*/ 248530 h 1172308"/>
                <a:gd name="connsiteX29" fmla="*/ 1458351 w 2124222"/>
                <a:gd name="connsiteY29" fmla="*/ 239151 h 1172308"/>
                <a:gd name="connsiteX30" fmla="*/ 1486486 w 2124222"/>
                <a:gd name="connsiteY30" fmla="*/ 229773 h 1172308"/>
                <a:gd name="connsiteX31" fmla="*/ 1524000 w 2124222"/>
                <a:gd name="connsiteY31" fmla="*/ 201637 h 1172308"/>
                <a:gd name="connsiteX32" fmla="*/ 1538068 w 2124222"/>
                <a:gd name="connsiteY32" fmla="*/ 196948 h 1172308"/>
                <a:gd name="connsiteX33" fmla="*/ 1552136 w 2124222"/>
                <a:gd name="connsiteY33" fmla="*/ 187570 h 1172308"/>
                <a:gd name="connsiteX34" fmla="*/ 1566203 w 2124222"/>
                <a:gd name="connsiteY34" fmla="*/ 182880 h 1172308"/>
                <a:gd name="connsiteX35" fmla="*/ 1603717 w 2124222"/>
                <a:gd name="connsiteY35" fmla="*/ 154745 h 1172308"/>
                <a:gd name="connsiteX36" fmla="*/ 1617785 w 2124222"/>
                <a:gd name="connsiteY36" fmla="*/ 145367 h 1172308"/>
                <a:gd name="connsiteX37" fmla="*/ 1636542 w 2124222"/>
                <a:gd name="connsiteY37" fmla="*/ 126610 h 1172308"/>
                <a:gd name="connsiteX38" fmla="*/ 1664677 w 2124222"/>
                <a:gd name="connsiteY38" fmla="*/ 117231 h 1172308"/>
                <a:gd name="connsiteX39" fmla="*/ 1674056 w 2124222"/>
                <a:gd name="connsiteY39" fmla="*/ 107853 h 1172308"/>
                <a:gd name="connsiteX40" fmla="*/ 1702191 w 2124222"/>
                <a:gd name="connsiteY40" fmla="*/ 98474 h 1172308"/>
                <a:gd name="connsiteX41" fmla="*/ 1711570 w 2124222"/>
                <a:gd name="connsiteY41" fmla="*/ 89096 h 1172308"/>
                <a:gd name="connsiteX42" fmla="*/ 1730326 w 2124222"/>
                <a:gd name="connsiteY42" fmla="*/ 84407 h 1172308"/>
                <a:gd name="connsiteX43" fmla="*/ 1767840 w 2124222"/>
                <a:gd name="connsiteY43" fmla="*/ 75028 h 1172308"/>
                <a:gd name="connsiteX44" fmla="*/ 1777219 w 2124222"/>
                <a:gd name="connsiteY44" fmla="*/ 65650 h 1172308"/>
                <a:gd name="connsiteX45" fmla="*/ 1824111 w 2124222"/>
                <a:gd name="connsiteY45" fmla="*/ 51582 h 1172308"/>
                <a:gd name="connsiteX46" fmla="*/ 1913206 w 2124222"/>
                <a:gd name="connsiteY46" fmla="*/ 37514 h 1172308"/>
                <a:gd name="connsiteX47" fmla="*/ 1922585 w 2124222"/>
                <a:gd name="connsiteY47" fmla="*/ 23447 h 1172308"/>
                <a:gd name="connsiteX48" fmla="*/ 1983545 w 2124222"/>
                <a:gd name="connsiteY48" fmla="*/ 18757 h 1172308"/>
                <a:gd name="connsiteX49" fmla="*/ 1983545 w 2124222"/>
                <a:gd name="connsiteY49" fmla="*/ 18757 h 1172308"/>
                <a:gd name="connsiteX50" fmla="*/ 2025748 w 2124222"/>
                <a:gd name="connsiteY50" fmla="*/ 9379 h 1172308"/>
                <a:gd name="connsiteX51" fmla="*/ 2035126 w 2124222"/>
                <a:gd name="connsiteY51" fmla="*/ 0 h 1172308"/>
                <a:gd name="connsiteX52" fmla="*/ 2124222 w 2124222"/>
                <a:gd name="connsiteY52" fmla="*/ 4690 h 1172308"/>
                <a:gd name="connsiteX53" fmla="*/ 2100776 w 2124222"/>
                <a:gd name="connsiteY53" fmla="*/ 23447 h 1172308"/>
                <a:gd name="connsiteX54" fmla="*/ 2086708 w 2124222"/>
                <a:gd name="connsiteY54" fmla="*/ 28136 h 1172308"/>
                <a:gd name="connsiteX55" fmla="*/ 2082019 w 2124222"/>
                <a:gd name="connsiteY55" fmla="*/ 42204 h 1172308"/>
                <a:gd name="connsiteX56" fmla="*/ 2072640 w 2124222"/>
                <a:gd name="connsiteY56" fmla="*/ 51582 h 1172308"/>
                <a:gd name="connsiteX57" fmla="*/ 2053883 w 2124222"/>
                <a:gd name="connsiteY57" fmla="*/ 75028 h 1172308"/>
                <a:gd name="connsiteX58" fmla="*/ 2035126 w 2124222"/>
                <a:gd name="connsiteY58" fmla="*/ 103164 h 1172308"/>
                <a:gd name="connsiteX59" fmla="*/ 2021059 w 2124222"/>
                <a:gd name="connsiteY59" fmla="*/ 126610 h 1172308"/>
                <a:gd name="connsiteX60" fmla="*/ 2016370 w 2124222"/>
                <a:gd name="connsiteY60" fmla="*/ 309490 h 1172308"/>
                <a:gd name="connsiteX61" fmla="*/ 2011680 w 2124222"/>
                <a:gd name="connsiteY61" fmla="*/ 309490 h 1172308"/>
                <a:gd name="connsiteX62" fmla="*/ 1969477 w 2124222"/>
                <a:gd name="connsiteY62" fmla="*/ 314179 h 1172308"/>
                <a:gd name="connsiteX63" fmla="*/ 1941342 w 2124222"/>
                <a:gd name="connsiteY63" fmla="*/ 323557 h 1172308"/>
                <a:gd name="connsiteX64" fmla="*/ 1927274 w 2124222"/>
                <a:gd name="connsiteY64" fmla="*/ 328247 h 1172308"/>
                <a:gd name="connsiteX65" fmla="*/ 1899139 w 2124222"/>
                <a:gd name="connsiteY65" fmla="*/ 342314 h 1172308"/>
                <a:gd name="connsiteX66" fmla="*/ 1875693 w 2124222"/>
                <a:gd name="connsiteY66" fmla="*/ 356382 h 1172308"/>
                <a:gd name="connsiteX67" fmla="*/ 1856936 w 2124222"/>
                <a:gd name="connsiteY67" fmla="*/ 375139 h 1172308"/>
                <a:gd name="connsiteX68" fmla="*/ 1852246 w 2124222"/>
                <a:gd name="connsiteY68" fmla="*/ 389207 h 1172308"/>
                <a:gd name="connsiteX69" fmla="*/ 1828800 w 2124222"/>
                <a:gd name="connsiteY69" fmla="*/ 412653 h 1172308"/>
                <a:gd name="connsiteX70" fmla="*/ 1819422 w 2124222"/>
                <a:gd name="connsiteY70" fmla="*/ 445477 h 1172308"/>
                <a:gd name="connsiteX71" fmla="*/ 1810043 w 2124222"/>
                <a:gd name="connsiteY71" fmla="*/ 511127 h 1172308"/>
                <a:gd name="connsiteX72" fmla="*/ 1814733 w 2124222"/>
                <a:gd name="connsiteY72" fmla="*/ 590844 h 1172308"/>
                <a:gd name="connsiteX73" fmla="*/ 1828800 w 2124222"/>
                <a:gd name="connsiteY73" fmla="*/ 614290 h 1172308"/>
                <a:gd name="connsiteX74" fmla="*/ 1828800 w 2124222"/>
                <a:gd name="connsiteY74" fmla="*/ 633047 h 1172308"/>
                <a:gd name="connsiteX75" fmla="*/ 1828800 w 2124222"/>
                <a:gd name="connsiteY75" fmla="*/ 633047 h 1172308"/>
                <a:gd name="connsiteX76" fmla="*/ 1786597 w 2124222"/>
                <a:gd name="connsiteY76" fmla="*/ 642425 h 1172308"/>
                <a:gd name="connsiteX77" fmla="*/ 1772530 w 2124222"/>
                <a:gd name="connsiteY77" fmla="*/ 647114 h 1172308"/>
                <a:gd name="connsiteX78" fmla="*/ 1730326 w 2124222"/>
                <a:gd name="connsiteY78" fmla="*/ 656493 h 1172308"/>
                <a:gd name="connsiteX79" fmla="*/ 1688123 w 2124222"/>
                <a:gd name="connsiteY79" fmla="*/ 675250 h 1172308"/>
                <a:gd name="connsiteX80" fmla="*/ 1674056 w 2124222"/>
                <a:gd name="connsiteY80" fmla="*/ 679939 h 1172308"/>
                <a:gd name="connsiteX81" fmla="*/ 1636542 w 2124222"/>
                <a:gd name="connsiteY81" fmla="*/ 717453 h 1172308"/>
                <a:gd name="connsiteX82" fmla="*/ 1617785 w 2124222"/>
                <a:gd name="connsiteY82" fmla="*/ 736210 h 1172308"/>
                <a:gd name="connsiteX83" fmla="*/ 1608406 w 2124222"/>
                <a:gd name="connsiteY83" fmla="*/ 750277 h 1172308"/>
                <a:gd name="connsiteX84" fmla="*/ 1594339 w 2124222"/>
                <a:gd name="connsiteY84" fmla="*/ 829994 h 1172308"/>
                <a:gd name="connsiteX85" fmla="*/ 1589650 w 2124222"/>
                <a:gd name="connsiteY85" fmla="*/ 942536 h 1172308"/>
                <a:gd name="connsiteX86" fmla="*/ 1589650 w 2124222"/>
                <a:gd name="connsiteY86" fmla="*/ 942536 h 1172308"/>
                <a:gd name="connsiteX87" fmla="*/ 1552136 w 2124222"/>
                <a:gd name="connsiteY87" fmla="*/ 928468 h 1172308"/>
                <a:gd name="connsiteX88" fmla="*/ 1538068 w 2124222"/>
                <a:gd name="connsiteY88" fmla="*/ 923779 h 1172308"/>
                <a:gd name="connsiteX89" fmla="*/ 1500554 w 2124222"/>
                <a:gd name="connsiteY89" fmla="*/ 914400 h 1172308"/>
                <a:gd name="connsiteX90" fmla="*/ 1486486 w 2124222"/>
                <a:gd name="connsiteY90" fmla="*/ 905022 h 1172308"/>
                <a:gd name="connsiteX91" fmla="*/ 1444283 w 2124222"/>
                <a:gd name="connsiteY91" fmla="*/ 909711 h 1172308"/>
                <a:gd name="connsiteX92" fmla="*/ 1430216 w 2124222"/>
                <a:gd name="connsiteY92" fmla="*/ 914400 h 1172308"/>
                <a:gd name="connsiteX93" fmla="*/ 1425526 w 2124222"/>
                <a:gd name="connsiteY93" fmla="*/ 956604 h 1172308"/>
                <a:gd name="connsiteX94" fmla="*/ 1416148 w 2124222"/>
                <a:gd name="connsiteY94" fmla="*/ 984739 h 1172308"/>
                <a:gd name="connsiteX95" fmla="*/ 1411459 w 2124222"/>
                <a:gd name="connsiteY95" fmla="*/ 998807 h 1172308"/>
                <a:gd name="connsiteX96" fmla="*/ 1397391 w 2124222"/>
                <a:gd name="connsiteY96" fmla="*/ 1022253 h 1172308"/>
                <a:gd name="connsiteX97" fmla="*/ 1383323 w 2124222"/>
                <a:gd name="connsiteY97" fmla="*/ 1026942 h 1172308"/>
                <a:gd name="connsiteX98" fmla="*/ 1355188 w 2124222"/>
                <a:gd name="connsiteY98" fmla="*/ 1041010 h 1172308"/>
                <a:gd name="connsiteX99" fmla="*/ 1341120 w 2124222"/>
                <a:gd name="connsiteY99" fmla="*/ 1050388 h 1172308"/>
                <a:gd name="connsiteX100" fmla="*/ 1327053 w 2124222"/>
                <a:gd name="connsiteY100" fmla="*/ 1055077 h 1172308"/>
                <a:gd name="connsiteX101" fmla="*/ 1317674 w 2124222"/>
                <a:gd name="connsiteY101" fmla="*/ 1059767 h 1172308"/>
                <a:gd name="connsiteX102" fmla="*/ 1317674 w 2124222"/>
                <a:gd name="connsiteY102" fmla="*/ 1059767 h 1172308"/>
                <a:gd name="connsiteX103" fmla="*/ 1280160 w 2124222"/>
                <a:gd name="connsiteY103" fmla="*/ 1073834 h 1172308"/>
                <a:gd name="connsiteX104" fmla="*/ 1266093 w 2124222"/>
                <a:gd name="connsiteY104" fmla="*/ 1078524 h 1172308"/>
                <a:gd name="connsiteX105" fmla="*/ 1233268 w 2124222"/>
                <a:gd name="connsiteY105" fmla="*/ 1073834 h 1172308"/>
                <a:gd name="connsiteX106" fmla="*/ 1176997 w 2124222"/>
                <a:gd name="connsiteY106" fmla="*/ 1055077 h 1172308"/>
                <a:gd name="connsiteX107" fmla="*/ 1162930 w 2124222"/>
                <a:gd name="connsiteY107" fmla="*/ 1050388 h 1172308"/>
                <a:gd name="connsiteX108" fmla="*/ 1148862 w 2124222"/>
                <a:gd name="connsiteY108" fmla="*/ 1041010 h 1172308"/>
                <a:gd name="connsiteX109" fmla="*/ 1134794 w 2124222"/>
                <a:gd name="connsiteY109" fmla="*/ 1050388 h 1172308"/>
                <a:gd name="connsiteX110" fmla="*/ 1116037 w 2124222"/>
                <a:gd name="connsiteY110" fmla="*/ 1069145 h 1172308"/>
                <a:gd name="connsiteX111" fmla="*/ 1101970 w 2124222"/>
                <a:gd name="connsiteY111" fmla="*/ 1073834 h 1172308"/>
                <a:gd name="connsiteX112" fmla="*/ 1092591 w 2124222"/>
                <a:gd name="connsiteY112" fmla="*/ 1087902 h 1172308"/>
                <a:gd name="connsiteX113" fmla="*/ 1087902 w 2124222"/>
                <a:gd name="connsiteY113" fmla="*/ 1101970 h 1172308"/>
                <a:gd name="connsiteX114" fmla="*/ 1078523 w 2124222"/>
                <a:gd name="connsiteY114" fmla="*/ 1111348 h 1172308"/>
                <a:gd name="connsiteX115" fmla="*/ 1064456 w 2124222"/>
                <a:gd name="connsiteY115" fmla="*/ 1153551 h 1172308"/>
                <a:gd name="connsiteX116" fmla="*/ 1059766 w 2124222"/>
                <a:gd name="connsiteY116" fmla="*/ 1172308 h 1172308"/>
                <a:gd name="connsiteX117" fmla="*/ 1059766 w 2124222"/>
                <a:gd name="connsiteY117" fmla="*/ 1172308 h 1172308"/>
                <a:gd name="connsiteX118" fmla="*/ 1026942 w 2124222"/>
                <a:gd name="connsiteY118" fmla="*/ 1148862 h 1172308"/>
                <a:gd name="connsiteX119" fmla="*/ 1008185 w 2124222"/>
                <a:gd name="connsiteY119" fmla="*/ 1130105 h 1172308"/>
                <a:gd name="connsiteX120" fmla="*/ 998806 w 2124222"/>
                <a:gd name="connsiteY120" fmla="*/ 1120727 h 1172308"/>
                <a:gd name="connsiteX121" fmla="*/ 989428 w 2124222"/>
                <a:gd name="connsiteY121" fmla="*/ 1111348 h 1172308"/>
                <a:gd name="connsiteX122" fmla="*/ 980050 w 2124222"/>
                <a:gd name="connsiteY122" fmla="*/ 1097280 h 1172308"/>
                <a:gd name="connsiteX123" fmla="*/ 937846 w 2124222"/>
                <a:gd name="connsiteY123" fmla="*/ 1083213 h 1172308"/>
                <a:gd name="connsiteX124" fmla="*/ 923779 w 2124222"/>
                <a:gd name="connsiteY124" fmla="*/ 1078524 h 1172308"/>
                <a:gd name="connsiteX125" fmla="*/ 909711 w 2124222"/>
                <a:gd name="connsiteY125" fmla="*/ 1073834 h 1172308"/>
                <a:gd name="connsiteX126" fmla="*/ 806548 w 2124222"/>
                <a:gd name="connsiteY126" fmla="*/ 1078524 h 1172308"/>
                <a:gd name="connsiteX127" fmla="*/ 778413 w 2124222"/>
                <a:gd name="connsiteY127" fmla="*/ 1087902 h 1172308"/>
                <a:gd name="connsiteX128" fmla="*/ 745588 w 2124222"/>
                <a:gd name="connsiteY128" fmla="*/ 1097280 h 1172308"/>
                <a:gd name="connsiteX129" fmla="*/ 736210 w 2124222"/>
                <a:gd name="connsiteY129" fmla="*/ 1106659 h 1172308"/>
                <a:gd name="connsiteX130" fmla="*/ 708074 w 2124222"/>
                <a:gd name="connsiteY130" fmla="*/ 1116037 h 1172308"/>
                <a:gd name="connsiteX131" fmla="*/ 689317 w 2124222"/>
                <a:gd name="connsiteY131" fmla="*/ 1134794 h 1172308"/>
                <a:gd name="connsiteX132" fmla="*/ 679939 w 2124222"/>
                <a:gd name="connsiteY132" fmla="*/ 1144173 h 1172308"/>
                <a:gd name="connsiteX133" fmla="*/ 675250 w 2124222"/>
                <a:gd name="connsiteY133" fmla="*/ 1153551 h 1172308"/>
                <a:gd name="connsiteX134" fmla="*/ 675250 w 2124222"/>
                <a:gd name="connsiteY134" fmla="*/ 1153551 h 1172308"/>
                <a:gd name="connsiteX135" fmla="*/ 661182 w 2124222"/>
                <a:gd name="connsiteY135" fmla="*/ 1116037 h 1172308"/>
                <a:gd name="connsiteX136" fmla="*/ 647114 w 2124222"/>
                <a:gd name="connsiteY136" fmla="*/ 1106659 h 1172308"/>
                <a:gd name="connsiteX137" fmla="*/ 628357 w 2124222"/>
                <a:gd name="connsiteY137" fmla="*/ 1087902 h 1172308"/>
                <a:gd name="connsiteX138" fmla="*/ 614290 w 2124222"/>
                <a:gd name="connsiteY138" fmla="*/ 1078524 h 1172308"/>
                <a:gd name="connsiteX139" fmla="*/ 595533 w 2124222"/>
                <a:gd name="connsiteY139" fmla="*/ 1055077 h 1172308"/>
                <a:gd name="connsiteX140" fmla="*/ 586154 w 2124222"/>
                <a:gd name="connsiteY140" fmla="*/ 1045699 h 1172308"/>
                <a:gd name="connsiteX141" fmla="*/ 558019 w 2124222"/>
                <a:gd name="connsiteY141" fmla="*/ 1036320 h 1172308"/>
                <a:gd name="connsiteX142" fmla="*/ 543951 w 2124222"/>
                <a:gd name="connsiteY142" fmla="*/ 1031631 h 1172308"/>
                <a:gd name="connsiteX143" fmla="*/ 529883 w 2124222"/>
                <a:gd name="connsiteY143" fmla="*/ 1022253 h 1172308"/>
                <a:gd name="connsiteX144" fmla="*/ 487680 w 2124222"/>
                <a:gd name="connsiteY144" fmla="*/ 1012874 h 1172308"/>
                <a:gd name="connsiteX145" fmla="*/ 389206 w 2124222"/>
                <a:gd name="connsiteY145" fmla="*/ 1017564 h 1172308"/>
                <a:gd name="connsiteX146" fmla="*/ 356382 w 2124222"/>
                <a:gd name="connsiteY146" fmla="*/ 1026942 h 1172308"/>
                <a:gd name="connsiteX147" fmla="*/ 337625 w 2124222"/>
                <a:gd name="connsiteY147" fmla="*/ 1045699 h 1172308"/>
                <a:gd name="connsiteX148" fmla="*/ 328246 w 2124222"/>
                <a:gd name="connsiteY148" fmla="*/ 1055077 h 1172308"/>
                <a:gd name="connsiteX149" fmla="*/ 295422 w 2124222"/>
                <a:gd name="connsiteY149" fmla="*/ 1078524 h 1172308"/>
                <a:gd name="connsiteX150" fmla="*/ 295422 w 2124222"/>
                <a:gd name="connsiteY150" fmla="*/ 1078524 h 1172308"/>
                <a:gd name="connsiteX151" fmla="*/ 276665 w 2124222"/>
                <a:gd name="connsiteY151" fmla="*/ 1041010 h 1172308"/>
                <a:gd name="connsiteX152" fmla="*/ 253219 w 2124222"/>
                <a:gd name="connsiteY152" fmla="*/ 1022253 h 1172308"/>
                <a:gd name="connsiteX153" fmla="*/ 243840 w 2124222"/>
                <a:gd name="connsiteY153" fmla="*/ 1012874 h 1172308"/>
                <a:gd name="connsiteX154" fmla="*/ 229773 w 2124222"/>
                <a:gd name="connsiteY154" fmla="*/ 1003496 h 1172308"/>
                <a:gd name="connsiteX155" fmla="*/ 206326 w 2124222"/>
                <a:gd name="connsiteY155" fmla="*/ 984739 h 1172308"/>
                <a:gd name="connsiteX156" fmla="*/ 164123 w 2124222"/>
                <a:gd name="connsiteY156" fmla="*/ 970671 h 1172308"/>
                <a:gd name="connsiteX157" fmla="*/ 150056 w 2124222"/>
                <a:gd name="connsiteY157" fmla="*/ 965982 h 1172308"/>
                <a:gd name="connsiteX158" fmla="*/ 135988 w 2124222"/>
                <a:gd name="connsiteY158" fmla="*/ 961293 h 1172308"/>
                <a:gd name="connsiteX159" fmla="*/ 126610 w 2124222"/>
                <a:gd name="connsiteY159" fmla="*/ 951914 h 1172308"/>
                <a:gd name="connsiteX160" fmla="*/ 84406 w 2124222"/>
                <a:gd name="connsiteY160" fmla="*/ 951914 h 1172308"/>
                <a:gd name="connsiteX161" fmla="*/ 42203 w 2124222"/>
                <a:gd name="connsiteY161" fmla="*/ 956604 h 1172308"/>
                <a:gd name="connsiteX162" fmla="*/ 0 w 2124222"/>
                <a:gd name="connsiteY162" fmla="*/ 961293 h 1172308"/>
                <a:gd name="connsiteX163" fmla="*/ 0 w 2124222"/>
                <a:gd name="connsiteY163" fmla="*/ 961293 h 1172308"/>
                <a:gd name="connsiteX164" fmla="*/ 28136 w 2124222"/>
                <a:gd name="connsiteY164" fmla="*/ 933157 h 1172308"/>
                <a:gd name="connsiteX165" fmla="*/ 37514 w 2124222"/>
                <a:gd name="connsiteY165" fmla="*/ 919090 h 1172308"/>
                <a:gd name="connsiteX166" fmla="*/ 46893 w 2124222"/>
                <a:gd name="connsiteY166" fmla="*/ 909711 h 1172308"/>
                <a:gd name="connsiteX167" fmla="*/ 65650 w 2124222"/>
                <a:gd name="connsiteY167" fmla="*/ 886265 h 1172308"/>
                <a:gd name="connsiteX168" fmla="*/ 79717 w 2124222"/>
                <a:gd name="connsiteY168" fmla="*/ 881576 h 1172308"/>
                <a:gd name="connsiteX169" fmla="*/ 89096 w 2124222"/>
                <a:gd name="connsiteY169" fmla="*/ 872197 h 1172308"/>
                <a:gd name="connsiteX170" fmla="*/ 117231 w 2124222"/>
                <a:gd name="connsiteY170" fmla="*/ 858130 h 1172308"/>
                <a:gd name="connsiteX171" fmla="*/ 135988 w 2124222"/>
                <a:gd name="connsiteY171" fmla="*/ 834684 h 1172308"/>
                <a:gd name="connsiteX172" fmla="*/ 154745 w 2124222"/>
                <a:gd name="connsiteY172" fmla="*/ 815927 h 1172308"/>
                <a:gd name="connsiteX173" fmla="*/ 164123 w 2124222"/>
                <a:gd name="connsiteY173" fmla="*/ 806548 h 1172308"/>
                <a:gd name="connsiteX174" fmla="*/ 178191 w 2124222"/>
                <a:gd name="connsiteY174" fmla="*/ 797170 h 1172308"/>
                <a:gd name="connsiteX175" fmla="*/ 206326 w 2124222"/>
                <a:gd name="connsiteY175" fmla="*/ 787791 h 1172308"/>
                <a:gd name="connsiteX176" fmla="*/ 243840 w 2124222"/>
                <a:gd name="connsiteY176" fmla="*/ 769034 h 1172308"/>
                <a:gd name="connsiteX177" fmla="*/ 257908 w 2124222"/>
                <a:gd name="connsiteY177" fmla="*/ 759656 h 1172308"/>
                <a:gd name="connsiteX178" fmla="*/ 267286 w 2124222"/>
                <a:gd name="connsiteY178" fmla="*/ 750277 h 1172308"/>
                <a:gd name="connsiteX179" fmla="*/ 281354 w 2124222"/>
                <a:gd name="connsiteY179" fmla="*/ 745588 h 1172308"/>
                <a:gd name="connsiteX180" fmla="*/ 295422 w 2124222"/>
                <a:gd name="connsiteY180" fmla="*/ 736210 h 1172308"/>
                <a:gd name="connsiteX181" fmla="*/ 309490 w 2124222"/>
                <a:gd name="connsiteY181" fmla="*/ 731520 h 1172308"/>
                <a:gd name="connsiteX182" fmla="*/ 323557 w 2124222"/>
                <a:gd name="connsiteY182" fmla="*/ 722142 h 1172308"/>
                <a:gd name="connsiteX183" fmla="*/ 389206 w 2124222"/>
                <a:gd name="connsiteY183" fmla="*/ 708074 h 1172308"/>
                <a:gd name="connsiteX184" fmla="*/ 412653 w 2124222"/>
                <a:gd name="connsiteY184" fmla="*/ 689317 h 1172308"/>
                <a:gd name="connsiteX185" fmla="*/ 440788 w 2124222"/>
                <a:gd name="connsiteY185" fmla="*/ 679939 h 1172308"/>
                <a:gd name="connsiteX186" fmla="*/ 450166 w 2124222"/>
                <a:gd name="connsiteY186" fmla="*/ 670560 h 1172308"/>
                <a:gd name="connsiteX187" fmla="*/ 492370 w 2124222"/>
                <a:gd name="connsiteY187" fmla="*/ 656493 h 1172308"/>
                <a:gd name="connsiteX188" fmla="*/ 534573 w 2124222"/>
                <a:gd name="connsiteY188" fmla="*/ 642425 h 1172308"/>
                <a:gd name="connsiteX189" fmla="*/ 562708 w 2124222"/>
                <a:gd name="connsiteY189" fmla="*/ 633047 h 1172308"/>
                <a:gd name="connsiteX190" fmla="*/ 647114 w 2124222"/>
                <a:gd name="connsiteY190" fmla="*/ 628357 h 1172308"/>
                <a:gd name="connsiteX191" fmla="*/ 665871 w 2124222"/>
                <a:gd name="connsiteY191" fmla="*/ 623668 h 1172308"/>
                <a:gd name="connsiteX192" fmla="*/ 703385 w 2124222"/>
                <a:gd name="connsiteY192" fmla="*/ 614290 h 1172308"/>
                <a:gd name="connsiteX193" fmla="*/ 764345 w 2124222"/>
                <a:gd name="connsiteY193" fmla="*/ 609600 h 1172308"/>
                <a:gd name="connsiteX194" fmla="*/ 839373 w 2124222"/>
                <a:gd name="connsiteY194" fmla="*/ 614290 h 1172308"/>
                <a:gd name="connsiteX195" fmla="*/ 876886 w 2124222"/>
                <a:gd name="connsiteY195" fmla="*/ 618979 h 1172308"/>
                <a:gd name="connsiteX196" fmla="*/ 951914 w 2124222"/>
                <a:gd name="connsiteY196" fmla="*/ 623668 h 1172308"/>
                <a:gd name="connsiteX197" fmla="*/ 980050 w 2124222"/>
                <a:gd name="connsiteY197" fmla="*/ 633047 h 1172308"/>
                <a:gd name="connsiteX198" fmla="*/ 994117 w 2124222"/>
                <a:gd name="connsiteY198" fmla="*/ 637736 h 1172308"/>
                <a:gd name="connsiteX199" fmla="*/ 1008185 w 2124222"/>
                <a:gd name="connsiteY199" fmla="*/ 647114 h 1172308"/>
                <a:gd name="connsiteX200" fmla="*/ 1008185 w 2124222"/>
                <a:gd name="connsiteY200" fmla="*/ 647114 h 1172308"/>
                <a:gd name="connsiteX201" fmla="*/ 994117 w 2124222"/>
                <a:gd name="connsiteY201" fmla="*/ 609600 h 1172308"/>
                <a:gd name="connsiteX202" fmla="*/ 980050 w 2124222"/>
                <a:gd name="connsiteY202" fmla="*/ 600222 h 1172308"/>
                <a:gd name="connsiteX203" fmla="*/ 961293 w 2124222"/>
                <a:gd name="connsiteY203" fmla="*/ 581465 h 1172308"/>
                <a:gd name="connsiteX204" fmla="*/ 942536 w 2124222"/>
                <a:gd name="connsiteY204" fmla="*/ 558019 h 1172308"/>
                <a:gd name="connsiteX205" fmla="*/ 923779 w 2124222"/>
                <a:gd name="connsiteY205" fmla="*/ 534573 h 1172308"/>
                <a:gd name="connsiteX206" fmla="*/ 919090 w 2124222"/>
                <a:gd name="connsiteY206" fmla="*/ 520505 h 1172308"/>
                <a:gd name="connsiteX207" fmla="*/ 900333 w 2124222"/>
                <a:gd name="connsiteY207" fmla="*/ 501748 h 1172308"/>
                <a:gd name="connsiteX208" fmla="*/ 890954 w 2124222"/>
                <a:gd name="connsiteY208" fmla="*/ 473613 h 1172308"/>
                <a:gd name="connsiteX209" fmla="*/ 886265 w 2124222"/>
                <a:gd name="connsiteY209" fmla="*/ 459545 h 1172308"/>
                <a:gd name="connsiteX210" fmla="*/ 881576 w 2124222"/>
                <a:gd name="connsiteY210" fmla="*/ 450167 h 1172308"/>
                <a:gd name="connsiteX211" fmla="*/ 890954 w 2124222"/>
                <a:gd name="connsiteY211" fmla="*/ 440788 h 1172308"/>
                <a:gd name="connsiteX212" fmla="*/ 928468 w 2124222"/>
                <a:gd name="connsiteY212" fmla="*/ 454856 h 1172308"/>
                <a:gd name="connsiteX213" fmla="*/ 942536 w 2124222"/>
                <a:gd name="connsiteY213" fmla="*/ 459545 h 1172308"/>
                <a:gd name="connsiteX214" fmla="*/ 951914 w 2124222"/>
                <a:gd name="connsiteY214" fmla="*/ 468924 h 1172308"/>
                <a:gd name="connsiteX215" fmla="*/ 980050 w 2124222"/>
                <a:gd name="connsiteY215" fmla="*/ 478302 h 1172308"/>
                <a:gd name="connsiteX216" fmla="*/ 994117 w 2124222"/>
                <a:gd name="connsiteY216" fmla="*/ 482991 h 1172308"/>
                <a:gd name="connsiteX217" fmla="*/ 1003496 w 2124222"/>
                <a:gd name="connsiteY217" fmla="*/ 492370 h 1172308"/>
                <a:gd name="connsiteX218" fmla="*/ 1017563 w 2124222"/>
                <a:gd name="connsiteY218" fmla="*/ 501748 h 1172308"/>
                <a:gd name="connsiteX219" fmla="*/ 1017563 w 2124222"/>
                <a:gd name="connsiteY219" fmla="*/ 501748 h 1172308"/>
                <a:gd name="connsiteX220" fmla="*/ 1055077 w 2124222"/>
                <a:gd name="connsiteY220" fmla="*/ 464234 h 1172308"/>
                <a:gd name="connsiteX221" fmla="*/ 1045699 w 2124222"/>
                <a:gd name="connsiteY221" fmla="*/ 473613 h 1172308"/>
                <a:gd name="connsiteX222" fmla="*/ 1036320 w 2124222"/>
                <a:gd name="connsiteY222" fmla="*/ 482991 h 1172308"/>
                <a:gd name="connsiteX223" fmla="*/ 1022253 w 2124222"/>
                <a:gd name="connsiteY223" fmla="*/ 487680 h 1172308"/>
                <a:gd name="connsiteX224" fmla="*/ 1026942 w 2124222"/>
                <a:gd name="connsiteY224" fmla="*/ 468924 h 1172308"/>
                <a:gd name="connsiteX225" fmla="*/ 1055077 w 2124222"/>
                <a:gd name="connsiteY225" fmla="*/ 459545 h 1172308"/>
                <a:gd name="connsiteX226" fmla="*/ 1064456 w 2124222"/>
                <a:gd name="connsiteY226" fmla="*/ 450167 h 1172308"/>
                <a:gd name="connsiteX227" fmla="*/ 1092591 w 2124222"/>
                <a:gd name="connsiteY227" fmla="*/ 440788 h 1172308"/>
                <a:gd name="connsiteX228" fmla="*/ 1106659 w 2124222"/>
                <a:gd name="connsiteY228" fmla="*/ 436099 h 1172308"/>
                <a:gd name="connsiteX229" fmla="*/ 1144173 w 2124222"/>
                <a:gd name="connsiteY229" fmla="*/ 440788 h 117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4222" h="1172308">
                  <a:moveTo>
                    <a:pt x="1144173" y="440788"/>
                  </a:moveTo>
                  <a:lnTo>
                    <a:pt x="1144173" y="440788"/>
                  </a:lnTo>
                  <a:cubicBezTo>
                    <a:pt x="1149566" y="365287"/>
                    <a:pt x="1141925" y="395948"/>
                    <a:pt x="1158240" y="347004"/>
                  </a:cubicBezTo>
                  <a:lnTo>
                    <a:pt x="1162930" y="332936"/>
                  </a:lnTo>
                  <a:lnTo>
                    <a:pt x="1167619" y="318868"/>
                  </a:lnTo>
                  <a:lnTo>
                    <a:pt x="1167619" y="318868"/>
                  </a:lnTo>
                  <a:cubicBezTo>
                    <a:pt x="1174723" y="333076"/>
                    <a:pt x="1184335" y="356176"/>
                    <a:pt x="1195754" y="370450"/>
                  </a:cubicBezTo>
                  <a:cubicBezTo>
                    <a:pt x="1198516" y="373902"/>
                    <a:pt x="1202007" y="376702"/>
                    <a:pt x="1205133" y="379828"/>
                  </a:cubicBezTo>
                  <a:cubicBezTo>
                    <a:pt x="1224890" y="439104"/>
                    <a:pt x="1214511" y="398078"/>
                    <a:pt x="1214511" y="506437"/>
                  </a:cubicBezTo>
                  <a:lnTo>
                    <a:pt x="1214511" y="506437"/>
                  </a:lnTo>
                  <a:lnTo>
                    <a:pt x="1247336" y="529884"/>
                  </a:lnTo>
                  <a:lnTo>
                    <a:pt x="1247336" y="529884"/>
                  </a:lnTo>
                  <a:cubicBezTo>
                    <a:pt x="1253588" y="517379"/>
                    <a:pt x="1260308" y="505098"/>
                    <a:pt x="1266093" y="492370"/>
                  </a:cubicBezTo>
                  <a:cubicBezTo>
                    <a:pt x="1274145" y="474655"/>
                    <a:pt x="1266237" y="480477"/>
                    <a:pt x="1280160" y="464234"/>
                  </a:cubicBezTo>
                  <a:cubicBezTo>
                    <a:pt x="1280180" y="464211"/>
                    <a:pt x="1303596" y="440799"/>
                    <a:pt x="1308296" y="436099"/>
                  </a:cubicBezTo>
                  <a:lnTo>
                    <a:pt x="1317674" y="426720"/>
                  </a:lnTo>
                  <a:cubicBezTo>
                    <a:pt x="1319237" y="422031"/>
                    <a:pt x="1326784" y="414863"/>
                    <a:pt x="1322363" y="412653"/>
                  </a:cubicBezTo>
                  <a:cubicBezTo>
                    <a:pt x="1317322" y="410133"/>
                    <a:pt x="1312537" y="418320"/>
                    <a:pt x="1308296" y="422031"/>
                  </a:cubicBezTo>
                  <a:cubicBezTo>
                    <a:pt x="1299978" y="429309"/>
                    <a:pt x="1284850" y="445477"/>
                    <a:pt x="1284850" y="445477"/>
                  </a:cubicBezTo>
                  <a:cubicBezTo>
                    <a:pt x="1289802" y="430621"/>
                    <a:pt x="1288530" y="430326"/>
                    <a:pt x="1298917" y="417342"/>
                  </a:cubicBezTo>
                  <a:cubicBezTo>
                    <a:pt x="1301679" y="413890"/>
                    <a:pt x="1305534" y="411416"/>
                    <a:pt x="1308296" y="407964"/>
                  </a:cubicBezTo>
                  <a:cubicBezTo>
                    <a:pt x="1311817" y="403563"/>
                    <a:pt x="1314153" y="398297"/>
                    <a:pt x="1317674" y="393896"/>
                  </a:cubicBezTo>
                  <a:cubicBezTo>
                    <a:pt x="1320436" y="390443"/>
                    <a:pt x="1324400" y="388054"/>
                    <a:pt x="1327053" y="384517"/>
                  </a:cubicBezTo>
                  <a:cubicBezTo>
                    <a:pt x="1327073" y="384490"/>
                    <a:pt x="1350489" y="349362"/>
                    <a:pt x="1355188" y="342314"/>
                  </a:cubicBezTo>
                  <a:cubicBezTo>
                    <a:pt x="1358314" y="337625"/>
                    <a:pt x="1360581" y="332232"/>
                    <a:pt x="1364566" y="328247"/>
                  </a:cubicBezTo>
                  <a:cubicBezTo>
                    <a:pt x="1396493" y="296320"/>
                    <a:pt x="1346604" y="344982"/>
                    <a:pt x="1388013" y="309490"/>
                  </a:cubicBezTo>
                  <a:cubicBezTo>
                    <a:pt x="1394727" y="303736"/>
                    <a:pt x="1400518" y="296985"/>
                    <a:pt x="1406770" y="290733"/>
                  </a:cubicBezTo>
                  <a:cubicBezTo>
                    <a:pt x="1429412" y="268090"/>
                    <a:pt x="1401867" y="296860"/>
                    <a:pt x="1425526" y="267287"/>
                  </a:cubicBezTo>
                  <a:cubicBezTo>
                    <a:pt x="1435593" y="254704"/>
                    <a:pt x="1435429" y="259365"/>
                    <a:pt x="1448973" y="248530"/>
                  </a:cubicBezTo>
                  <a:cubicBezTo>
                    <a:pt x="1452425" y="245768"/>
                    <a:pt x="1454397" y="241128"/>
                    <a:pt x="1458351" y="239151"/>
                  </a:cubicBezTo>
                  <a:cubicBezTo>
                    <a:pt x="1467193" y="234730"/>
                    <a:pt x="1486486" y="229773"/>
                    <a:pt x="1486486" y="229773"/>
                  </a:cubicBezTo>
                  <a:cubicBezTo>
                    <a:pt x="1497595" y="218664"/>
                    <a:pt x="1508094" y="206939"/>
                    <a:pt x="1524000" y="201637"/>
                  </a:cubicBezTo>
                  <a:cubicBezTo>
                    <a:pt x="1528689" y="200074"/>
                    <a:pt x="1533647" y="199158"/>
                    <a:pt x="1538068" y="196948"/>
                  </a:cubicBezTo>
                  <a:cubicBezTo>
                    <a:pt x="1543109" y="194428"/>
                    <a:pt x="1547095" y="190090"/>
                    <a:pt x="1552136" y="187570"/>
                  </a:cubicBezTo>
                  <a:cubicBezTo>
                    <a:pt x="1556557" y="185359"/>
                    <a:pt x="1561882" y="185280"/>
                    <a:pt x="1566203" y="182880"/>
                  </a:cubicBezTo>
                  <a:cubicBezTo>
                    <a:pt x="1619766" y="153123"/>
                    <a:pt x="1577839" y="175448"/>
                    <a:pt x="1603717" y="154745"/>
                  </a:cubicBezTo>
                  <a:cubicBezTo>
                    <a:pt x="1608118" y="151224"/>
                    <a:pt x="1613506" y="149035"/>
                    <a:pt x="1617785" y="145367"/>
                  </a:cubicBezTo>
                  <a:cubicBezTo>
                    <a:pt x="1624499" y="139613"/>
                    <a:pt x="1628154" y="129406"/>
                    <a:pt x="1636542" y="126610"/>
                  </a:cubicBezTo>
                  <a:lnTo>
                    <a:pt x="1664677" y="117231"/>
                  </a:lnTo>
                  <a:cubicBezTo>
                    <a:pt x="1667803" y="114105"/>
                    <a:pt x="1670102" y="109830"/>
                    <a:pt x="1674056" y="107853"/>
                  </a:cubicBezTo>
                  <a:cubicBezTo>
                    <a:pt x="1682898" y="103432"/>
                    <a:pt x="1702191" y="98474"/>
                    <a:pt x="1702191" y="98474"/>
                  </a:cubicBezTo>
                  <a:cubicBezTo>
                    <a:pt x="1705317" y="95348"/>
                    <a:pt x="1707616" y="91073"/>
                    <a:pt x="1711570" y="89096"/>
                  </a:cubicBezTo>
                  <a:cubicBezTo>
                    <a:pt x="1717334" y="86214"/>
                    <a:pt x="1724035" y="85805"/>
                    <a:pt x="1730326" y="84407"/>
                  </a:cubicBezTo>
                  <a:cubicBezTo>
                    <a:pt x="1764276" y="76862"/>
                    <a:pt x="1742704" y="83407"/>
                    <a:pt x="1767840" y="75028"/>
                  </a:cubicBezTo>
                  <a:cubicBezTo>
                    <a:pt x="1770966" y="71902"/>
                    <a:pt x="1773265" y="67627"/>
                    <a:pt x="1777219" y="65650"/>
                  </a:cubicBezTo>
                  <a:cubicBezTo>
                    <a:pt x="1793803" y="57358"/>
                    <a:pt x="1807280" y="56631"/>
                    <a:pt x="1824111" y="51582"/>
                  </a:cubicBezTo>
                  <a:cubicBezTo>
                    <a:pt x="1878674" y="35214"/>
                    <a:pt x="1827764" y="44088"/>
                    <a:pt x="1913206" y="37514"/>
                  </a:cubicBezTo>
                  <a:cubicBezTo>
                    <a:pt x="1916332" y="32825"/>
                    <a:pt x="1917166" y="24995"/>
                    <a:pt x="1922585" y="23447"/>
                  </a:cubicBezTo>
                  <a:cubicBezTo>
                    <a:pt x="1939455" y="18627"/>
                    <a:pt x="1963435" y="18757"/>
                    <a:pt x="1983545" y="18757"/>
                  </a:cubicBezTo>
                  <a:lnTo>
                    <a:pt x="1983545" y="18757"/>
                  </a:lnTo>
                  <a:cubicBezTo>
                    <a:pt x="1997613" y="15631"/>
                    <a:pt x="2012205" y="14304"/>
                    <a:pt x="2025748" y="9379"/>
                  </a:cubicBezTo>
                  <a:cubicBezTo>
                    <a:pt x="2029903" y="7868"/>
                    <a:pt x="2030710" y="210"/>
                    <a:pt x="2035126" y="0"/>
                  </a:cubicBezTo>
                  <a:lnTo>
                    <a:pt x="2124222" y="4690"/>
                  </a:lnTo>
                  <a:cubicBezTo>
                    <a:pt x="2088861" y="16476"/>
                    <a:pt x="2131077" y="-794"/>
                    <a:pt x="2100776" y="23447"/>
                  </a:cubicBezTo>
                  <a:cubicBezTo>
                    <a:pt x="2096916" y="26535"/>
                    <a:pt x="2091397" y="26573"/>
                    <a:pt x="2086708" y="28136"/>
                  </a:cubicBezTo>
                  <a:cubicBezTo>
                    <a:pt x="2085145" y="32825"/>
                    <a:pt x="2084562" y="37965"/>
                    <a:pt x="2082019" y="42204"/>
                  </a:cubicBezTo>
                  <a:cubicBezTo>
                    <a:pt x="2079744" y="45995"/>
                    <a:pt x="2075402" y="48130"/>
                    <a:pt x="2072640" y="51582"/>
                  </a:cubicBezTo>
                  <a:cubicBezTo>
                    <a:pt x="2048978" y="81159"/>
                    <a:pt x="2076529" y="52385"/>
                    <a:pt x="2053883" y="75028"/>
                  </a:cubicBezTo>
                  <a:cubicBezTo>
                    <a:pt x="2042734" y="108476"/>
                    <a:pt x="2058542" y="68040"/>
                    <a:pt x="2035126" y="103164"/>
                  </a:cubicBezTo>
                  <a:cubicBezTo>
                    <a:pt x="2010773" y="139694"/>
                    <a:pt x="2050271" y="97395"/>
                    <a:pt x="2021059" y="126610"/>
                  </a:cubicBezTo>
                  <a:cubicBezTo>
                    <a:pt x="2003102" y="198441"/>
                    <a:pt x="2016370" y="138922"/>
                    <a:pt x="2016370" y="309490"/>
                  </a:cubicBezTo>
                  <a:lnTo>
                    <a:pt x="2011680" y="309490"/>
                  </a:lnTo>
                  <a:cubicBezTo>
                    <a:pt x="1997612" y="311053"/>
                    <a:pt x="1983356" y="311403"/>
                    <a:pt x="1969477" y="314179"/>
                  </a:cubicBezTo>
                  <a:cubicBezTo>
                    <a:pt x="1959783" y="316118"/>
                    <a:pt x="1950720" y="320431"/>
                    <a:pt x="1941342" y="323557"/>
                  </a:cubicBezTo>
                  <a:cubicBezTo>
                    <a:pt x="1936653" y="325120"/>
                    <a:pt x="1931387" y="325505"/>
                    <a:pt x="1927274" y="328247"/>
                  </a:cubicBezTo>
                  <a:cubicBezTo>
                    <a:pt x="1909093" y="340367"/>
                    <a:pt x="1918553" y="335843"/>
                    <a:pt x="1899139" y="342314"/>
                  </a:cubicBezTo>
                  <a:cubicBezTo>
                    <a:pt x="1864484" y="376969"/>
                    <a:pt x="1918304" y="325945"/>
                    <a:pt x="1875693" y="356382"/>
                  </a:cubicBezTo>
                  <a:cubicBezTo>
                    <a:pt x="1868498" y="361521"/>
                    <a:pt x="1856936" y="375139"/>
                    <a:pt x="1856936" y="375139"/>
                  </a:cubicBezTo>
                  <a:cubicBezTo>
                    <a:pt x="1855373" y="379828"/>
                    <a:pt x="1855212" y="385253"/>
                    <a:pt x="1852246" y="389207"/>
                  </a:cubicBezTo>
                  <a:cubicBezTo>
                    <a:pt x="1845614" y="398049"/>
                    <a:pt x="1828800" y="412653"/>
                    <a:pt x="1828800" y="412653"/>
                  </a:cubicBezTo>
                  <a:cubicBezTo>
                    <a:pt x="1825585" y="422298"/>
                    <a:pt x="1820731" y="435662"/>
                    <a:pt x="1819422" y="445477"/>
                  </a:cubicBezTo>
                  <a:cubicBezTo>
                    <a:pt x="1810291" y="513964"/>
                    <a:pt x="1821337" y="477250"/>
                    <a:pt x="1810043" y="511127"/>
                  </a:cubicBezTo>
                  <a:cubicBezTo>
                    <a:pt x="1811606" y="537699"/>
                    <a:pt x="1812084" y="564358"/>
                    <a:pt x="1814733" y="590844"/>
                  </a:cubicBezTo>
                  <a:cubicBezTo>
                    <a:pt x="1818845" y="631965"/>
                    <a:pt x="1817694" y="580968"/>
                    <a:pt x="1828800" y="614290"/>
                  </a:cubicBezTo>
                  <a:cubicBezTo>
                    <a:pt x="1830777" y="620222"/>
                    <a:pt x="1828800" y="626795"/>
                    <a:pt x="1828800" y="633047"/>
                  </a:cubicBezTo>
                  <a:lnTo>
                    <a:pt x="1828800" y="633047"/>
                  </a:lnTo>
                  <a:cubicBezTo>
                    <a:pt x="1814732" y="636173"/>
                    <a:pt x="1800578" y="638930"/>
                    <a:pt x="1786597" y="642425"/>
                  </a:cubicBezTo>
                  <a:cubicBezTo>
                    <a:pt x="1781802" y="643624"/>
                    <a:pt x="1777355" y="646042"/>
                    <a:pt x="1772530" y="647114"/>
                  </a:cubicBezTo>
                  <a:cubicBezTo>
                    <a:pt x="1723010" y="658119"/>
                    <a:pt x="1761996" y="645937"/>
                    <a:pt x="1730326" y="656493"/>
                  </a:cubicBezTo>
                  <a:cubicBezTo>
                    <a:pt x="1708034" y="671355"/>
                    <a:pt x="1721605" y="664089"/>
                    <a:pt x="1688123" y="675250"/>
                  </a:cubicBezTo>
                  <a:lnTo>
                    <a:pt x="1674056" y="679939"/>
                  </a:lnTo>
                  <a:lnTo>
                    <a:pt x="1636542" y="717453"/>
                  </a:lnTo>
                  <a:lnTo>
                    <a:pt x="1617785" y="736210"/>
                  </a:lnTo>
                  <a:lnTo>
                    <a:pt x="1608406" y="750277"/>
                  </a:lnTo>
                  <a:cubicBezTo>
                    <a:pt x="1592115" y="799152"/>
                    <a:pt x="1602461" y="760953"/>
                    <a:pt x="1594339" y="829994"/>
                  </a:cubicBezTo>
                  <a:cubicBezTo>
                    <a:pt x="1585025" y="909168"/>
                    <a:pt x="1589650" y="779718"/>
                    <a:pt x="1589650" y="942536"/>
                  </a:cubicBezTo>
                  <a:lnTo>
                    <a:pt x="1589650" y="942536"/>
                  </a:lnTo>
                  <a:lnTo>
                    <a:pt x="1552136" y="928468"/>
                  </a:lnTo>
                  <a:cubicBezTo>
                    <a:pt x="1547491" y="926779"/>
                    <a:pt x="1542863" y="924978"/>
                    <a:pt x="1538068" y="923779"/>
                  </a:cubicBezTo>
                  <a:cubicBezTo>
                    <a:pt x="1527359" y="921102"/>
                    <a:pt x="1511277" y="919762"/>
                    <a:pt x="1500554" y="914400"/>
                  </a:cubicBezTo>
                  <a:cubicBezTo>
                    <a:pt x="1495513" y="911880"/>
                    <a:pt x="1491175" y="908148"/>
                    <a:pt x="1486486" y="905022"/>
                  </a:cubicBezTo>
                  <a:cubicBezTo>
                    <a:pt x="1472418" y="906585"/>
                    <a:pt x="1458245" y="907384"/>
                    <a:pt x="1444283" y="909711"/>
                  </a:cubicBezTo>
                  <a:cubicBezTo>
                    <a:pt x="1439408" y="910524"/>
                    <a:pt x="1432052" y="909811"/>
                    <a:pt x="1430216" y="914400"/>
                  </a:cubicBezTo>
                  <a:cubicBezTo>
                    <a:pt x="1424959" y="927542"/>
                    <a:pt x="1428302" y="942724"/>
                    <a:pt x="1425526" y="956604"/>
                  </a:cubicBezTo>
                  <a:cubicBezTo>
                    <a:pt x="1423587" y="966298"/>
                    <a:pt x="1419274" y="975361"/>
                    <a:pt x="1416148" y="984739"/>
                  </a:cubicBezTo>
                  <a:lnTo>
                    <a:pt x="1411459" y="998807"/>
                  </a:lnTo>
                  <a:cubicBezTo>
                    <a:pt x="1407771" y="1009872"/>
                    <a:pt x="1408119" y="1015816"/>
                    <a:pt x="1397391" y="1022253"/>
                  </a:cubicBezTo>
                  <a:cubicBezTo>
                    <a:pt x="1393152" y="1024796"/>
                    <a:pt x="1388012" y="1025379"/>
                    <a:pt x="1383323" y="1026942"/>
                  </a:cubicBezTo>
                  <a:cubicBezTo>
                    <a:pt x="1343016" y="1053814"/>
                    <a:pt x="1394011" y="1021599"/>
                    <a:pt x="1355188" y="1041010"/>
                  </a:cubicBezTo>
                  <a:cubicBezTo>
                    <a:pt x="1350147" y="1043530"/>
                    <a:pt x="1346161" y="1047868"/>
                    <a:pt x="1341120" y="1050388"/>
                  </a:cubicBezTo>
                  <a:cubicBezTo>
                    <a:pt x="1336699" y="1052598"/>
                    <a:pt x="1331642" y="1053241"/>
                    <a:pt x="1327053" y="1055077"/>
                  </a:cubicBezTo>
                  <a:cubicBezTo>
                    <a:pt x="1323808" y="1056375"/>
                    <a:pt x="1320800" y="1058204"/>
                    <a:pt x="1317674" y="1059767"/>
                  </a:cubicBezTo>
                  <a:lnTo>
                    <a:pt x="1317674" y="1059767"/>
                  </a:lnTo>
                  <a:lnTo>
                    <a:pt x="1280160" y="1073834"/>
                  </a:lnTo>
                  <a:cubicBezTo>
                    <a:pt x="1275515" y="1075523"/>
                    <a:pt x="1271036" y="1078524"/>
                    <a:pt x="1266093" y="1078524"/>
                  </a:cubicBezTo>
                  <a:cubicBezTo>
                    <a:pt x="1255040" y="1078524"/>
                    <a:pt x="1244210" y="1075397"/>
                    <a:pt x="1233268" y="1073834"/>
                  </a:cubicBezTo>
                  <a:lnTo>
                    <a:pt x="1176997" y="1055077"/>
                  </a:lnTo>
                  <a:cubicBezTo>
                    <a:pt x="1172308" y="1053514"/>
                    <a:pt x="1167043" y="1053130"/>
                    <a:pt x="1162930" y="1050388"/>
                  </a:cubicBezTo>
                  <a:lnTo>
                    <a:pt x="1148862" y="1041010"/>
                  </a:lnTo>
                  <a:cubicBezTo>
                    <a:pt x="1144173" y="1044136"/>
                    <a:pt x="1139073" y="1046720"/>
                    <a:pt x="1134794" y="1050388"/>
                  </a:cubicBezTo>
                  <a:cubicBezTo>
                    <a:pt x="1128080" y="1056142"/>
                    <a:pt x="1124425" y="1066349"/>
                    <a:pt x="1116037" y="1069145"/>
                  </a:cubicBezTo>
                  <a:lnTo>
                    <a:pt x="1101970" y="1073834"/>
                  </a:lnTo>
                  <a:cubicBezTo>
                    <a:pt x="1098844" y="1078523"/>
                    <a:pt x="1095111" y="1082861"/>
                    <a:pt x="1092591" y="1087902"/>
                  </a:cubicBezTo>
                  <a:cubicBezTo>
                    <a:pt x="1090380" y="1092323"/>
                    <a:pt x="1090445" y="1097731"/>
                    <a:pt x="1087902" y="1101970"/>
                  </a:cubicBezTo>
                  <a:cubicBezTo>
                    <a:pt x="1085627" y="1105761"/>
                    <a:pt x="1081649" y="1108222"/>
                    <a:pt x="1078523" y="1111348"/>
                  </a:cubicBezTo>
                  <a:lnTo>
                    <a:pt x="1064456" y="1153551"/>
                  </a:lnTo>
                  <a:cubicBezTo>
                    <a:pt x="1059272" y="1169103"/>
                    <a:pt x="1059766" y="1162676"/>
                    <a:pt x="1059766" y="1172308"/>
                  </a:cubicBezTo>
                  <a:lnTo>
                    <a:pt x="1059766" y="1172308"/>
                  </a:lnTo>
                  <a:cubicBezTo>
                    <a:pt x="1048825" y="1164493"/>
                    <a:pt x="1037349" y="1157376"/>
                    <a:pt x="1026942" y="1148862"/>
                  </a:cubicBezTo>
                  <a:cubicBezTo>
                    <a:pt x="1020099" y="1143263"/>
                    <a:pt x="1014437" y="1136357"/>
                    <a:pt x="1008185" y="1130105"/>
                  </a:cubicBezTo>
                  <a:lnTo>
                    <a:pt x="998806" y="1120727"/>
                  </a:lnTo>
                  <a:cubicBezTo>
                    <a:pt x="995680" y="1117601"/>
                    <a:pt x="991880" y="1115027"/>
                    <a:pt x="989428" y="1111348"/>
                  </a:cubicBezTo>
                  <a:cubicBezTo>
                    <a:pt x="986302" y="1106659"/>
                    <a:pt x="984829" y="1100267"/>
                    <a:pt x="980050" y="1097280"/>
                  </a:cubicBezTo>
                  <a:cubicBezTo>
                    <a:pt x="980049" y="1097280"/>
                    <a:pt x="944880" y="1085558"/>
                    <a:pt x="937846" y="1083213"/>
                  </a:cubicBezTo>
                  <a:lnTo>
                    <a:pt x="923779" y="1078524"/>
                  </a:lnTo>
                  <a:lnTo>
                    <a:pt x="909711" y="1073834"/>
                  </a:lnTo>
                  <a:cubicBezTo>
                    <a:pt x="875323" y="1075397"/>
                    <a:pt x="840775" y="1074857"/>
                    <a:pt x="806548" y="1078524"/>
                  </a:cubicBezTo>
                  <a:cubicBezTo>
                    <a:pt x="796719" y="1079577"/>
                    <a:pt x="788003" y="1085505"/>
                    <a:pt x="778413" y="1087902"/>
                  </a:cubicBezTo>
                  <a:cubicBezTo>
                    <a:pt x="754861" y="1093790"/>
                    <a:pt x="765770" y="1090553"/>
                    <a:pt x="745588" y="1097280"/>
                  </a:cubicBezTo>
                  <a:cubicBezTo>
                    <a:pt x="742462" y="1100406"/>
                    <a:pt x="740164" y="1104682"/>
                    <a:pt x="736210" y="1106659"/>
                  </a:cubicBezTo>
                  <a:cubicBezTo>
                    <a:pt x="727368" y="1111080"/>
                    <a:pt x="708074" y="1116037"/>
                    <a:pt x="708074" y="1116037"/>
                  </a:cubicBezTo>
                  <a:lnTo>
                    <a:pt x="689317" y="1134794"/>
                  </a:lnTo>
                  <a:cubicBezTo>
                    <a:pt x="686191" y="1137920"/>
                    <a:pt x="681916" y="1140219"/>
                    <a:pt x="679939" y="1144173"/>
                  </a:cubicBezTo>
                  <a:lnTo>
                    <a:pt x="675250" y="1153551"/>
                  </a:lnTo>
                  <a:lnTo>
                    <a:pt x="675250" y="1153551"/>
                  </a:lnTo>
                  <a:cubicBezTo>
                    <a:pt x="670561" y="1141046"/>
                    <a:pt x="668053" y="1127489"/>
                    <a:pt x="661182" y="1116037"/>
                  </a:cubicBezTo>
                  <a:cubicBezTo>
                    <a:pt x="658282" y="1111204"/>
                    <a:pt x="651393" y="1110327"/>
                    <a:pt x="647114" y="1106659"/>
                  </a:cubicBezTo>
                  <a:cubicBezTo>
                    <a:pt x="640400" y="1100905"/>
                    <a:pt x="634609" y="1094154"/>
                    <a:pt x="628357" y="1087902"/>
                  </a:cubicBezTo>
                  <a:cubicBezTo>
                    <a:pt x="624372" y="1083917"/>
                    <a:pt x="618691" y="1082044"/>
                    <a:pt x="614290" y="1078524"/>
                  </a:cubicBezTo>
                  <a:cubicBezTo>
                    <a:pt x="601707" y="1068457"/>
                    <a:pt x="606368" y="1068621"/>
                    <a:pt x="595533" y="1055077"/>
                  </a:cubicBezTo>
                  <a:cubicBezTo>
                    <a:pt x="592771" y="1051625"/>
                    <a:pt x="590108" y="1047676"/>
                    <a:pt x="586154" y="1045699"/>
                  </a:cubicBezTo>
                  <a:cubicBezTo>
                    <a:pt x="577312" y="1041278"/>
                    <a:pt x="567397" y="1039446"/>
                    <a:pt x="558019" y="1036320"/>
                  </a:cubicBezTo>
                  <a:cubicBezTo>
                    <a:pt x="553330" y="1034757"/>
                    <a:pt x="548064" y="1034373"/>
                    <a:pt x="543951" y="1031631"/>
                  </a:cubicBezTo>
                  <a:cubicBezTo>
                    <a:pt x="539262" y="1028505"/>
                    <a:pt x="534924" y="1024773"/>
                    <a:pt x="529883" y="1022253"/>
                  </a:cubicBezTo>
                  <a:cubicBezTo>
                    <a:pt x="518340" y="1016482"/>
                    <a:pt x="498485" y="1014675"/>
                    <a:pt x="487680" y="1012874"/>
                  </a:cubicBezTo>
                  <a:cubicBezTo>
                    <a:pt x="454855" y="1014437"/>
                    <a:pt x="421963" y="1014943"/>
                    <a:pt x="389206" y="1017564"/>
                  </a:cubicBezTo>
                  <a:cubicBezTo>
                    <a:pt x="381460" y="1018184"/>
                    <a:pt x="364441" y="1024256"/>
                    <a:pt x="356382" y="1026942"/>
                  </a:cubicBezTo>
                  <a:lnTo>
                    <a:pt x="337625" y="1045699"/>
                  </a:lnTo>
                  <a:cubicBezTo>
                    <a:pt x="334499" y="1048825"/>
                    <a:pt x="331925" y="1052625"/>
                    <a:pt x="328246" y="1055077"/>
                  </a:cubicBezTo>
                  <a:cubicBezTo>
                    <a:pt x="298272" y="1075060"/>
                    <a:pt x="308080" y="1065863"/>
                    <a:pt x="295422" y="1078524"/>
                  </a:cubicBezTo>
                  <a:lnTo>
                    <a:pt x="295422" y="1078524"/>
                  </a:lnTo>
                  <a:cubicBezTo>
                    <a:pt x="289170" y="1066019"/>
                    <a:pt x="283858" y="1052998"/>
                    <a:pt x="276665" y="1041010"/>
                  </a:cubicBezTo>
                  <a:cubicBezTo>
                    <a:pt x="271439" y="1032300"/>
                    <a:pt x="260592" y="1028152"/>
                    <a:pt x="253219" y="1022253"/>
                  </a:cubicBezTo>
                  <a:cubicBezTo>
                    <a:pt x="249767" y="1019491"/>
                    <a:pt x="247292" y="1015636"/>
                    <a:pt x="243840" y="1012874"/>
                  </a:cubicBezTo>
                  <a:cubicBezTo>
                    <a:pt x="239439" y="1009354"/>
                    <a:pt x="234174" y="1007016"/>
                    <a:pt x="229773" y="1003496"/>
                  </a:cubicBezTo>
                  <a:cubicBezTo>
                    <a:pt x="217592" y="993751"/>
                    <a:pt x="222565" y="991957"/>
                    <a:pt x="206326" y="984739"/>
                  </a:cubicBezTo>
                  <a:cubicBezTo>
                    <a:pt x="206311" y="984732"/>
                    <a:pt x="171165" y="973018"/>
                    <a:pt x="164123" y="970671"/>
                  </a:cubicBezTo>
                  <a:lnTo>
                    <a:pt x="150056" y="965982"/>
                  </a:lnTo>
                  <a:lnTo>
                    <a:pt x="135988" y="961293"/>
                  </a:lnTo>
                  <a:cubicBezTo>
                    <a:pt x="132862" y="958167"/>
                    <a:pt x="130401" y="954189"/>
                    <a:pt x="126610" y="951914"/>
                  </a:cubicBezTo>
                  <a:cubicBezTo>
                    <a:pt x="111139" y="942631"/>
                    <a:pt x="102766" y="949466"/>
                    <a:pt x="84406" y="951914"/>
                  </a:cubicBezTo>
                  <a:cubicBezTo>
                    <a:pt x="70376" y="953785"/>
                    <a:pt x="56260" y="954950"/>
                    <a:pt x="42203" y="956604"/>
                  </a:cubicBezTo>
                  <a:cubicBezTo>
                    <a:pt x="701" y="961487"/>
                    <a:pt x="17594" y="961293"/>
                    <a:pt x="0" y="961293"/>
                  </a:cubicBezTo>
                  <a:lnTo>
                    <a:pt x="0" y="961293"/>
                  </a:lnTo>
                  <a:cubicBezTo>
                    <a:pt x="9379" y="951914"/>
                    <a:pt x="19324" y="943070"/>
                    <a:pt x="28136" y="933157"/>
                  </a:cubicBezTo>
                  <a:cubicBezTo>
                    <a:pt x="31880" y="928945"/>
                    <a:pt x="33994" y="923491"/>
                    <a:pt x="37514" y="919090"/>
                  </a:cubicBezTo>
                  <a:cubicBezTo>
                    <a:pt x="40276" y="915638"/>
                    <a:pt x="44131" y="913163"/>
                    <a:pt x="46893" y="909711"/>
                  </a:cubicBezTo>
                  <a:cubicBezTo>
                    <a:pt x="52792" y="902338"/>
                    <a:pt x="56940" y="891491"/>
                    <a:pt x="65650" y="886265"/>
                  </a:cubicBezTo>
                  <a:cubicBezTo>
                    <a:pt x="69888" y="883722"/>
                    <a:pt x="75028" y="883139"/>
                    <a:pt x="79717" y="881576"/>
                  </a:cubicBezTo>
                  <a:cubicBezTo>
                    <a:pt x="82843" y="878450"/>
                    <a:pt x="85305" y="874472"/>
                    <a:pt x="89096" y="872197"/>
                  </a:cubicBezTo>
                  <a:cubicBezTo>
                    <a:pt x="123768" y="851393"/>
                    <a:pt x="81653" y="886592"/>
                    <a:pt x="117231" y="858130"/>
                  </a:cubicBezTo>
                  <a:cubicBezTo>
                    <a:pt x="131742" y="846521"/>
                    <a:pt x="122695" y="850193"/>
                    <a:pt x="135988" y="834684"/>
                  </a:cubicBezTo>
                  <a:cubicBezTo>
                    <a:pt x="141742" y="827971"/>
                    <a:pt x="148493" y="822179"/>
                    <a:pt x="154745" y="815927"/>
                  </a:cubicBezTo>
                  <a:cubicBezTo>
                    <a:pt x="157871" y="812801"/>
                    <a:pt x="160444" y="809000"/>
                    <a:pt x="164123" y="806548"/>
                  </a:cubicBezTo>
                  <a:cubicBezTo>
                    <a:pt x="168812" y="803422"/>
                    <a:pt x="173041" y="799459"/>
                    <a:pt x="178191" y="797170"/>
                  </a:cubicBezTo>
                  <a:cubicBezTo>
                    <a:pt x="187225" y="793155"/>
                    <a:pt x="206326" y="787791"/>
                    <a:pt x="206326" y="787791"/>
                  </a:cubicBezTo>
                  <a:cubicBezTo>
                    <a:pt x="237153" y="756967"/>
                    <a:pt x="179183" y="812136"/>
                    <a:pt x="243840" y="769034"/>
                  </a:cubicBezTo>
                  <a:cubicBezTo>
                    <a:pt x="248529" y="765908"/>
                    <a:pt x="253507" y="763177"/>
                    <a:pt x="257908" y="759656"/>
                  </a:cubicBezTo>
                  <a:cubicBezTo>
                    <a:pt x="261360" y="756894"/>
                    <a:pt x="263495" y="752552"/>
                    <a:pt x="267286" y="750277"/>
                  </a:cubicBezTo>
                  <a:cubicBezTo>
                    <a:pt x="271525" y="747734"/>
                    <a:pt x="276933" y="747798"/>
                    <a:pt x="281354" y="745588"/>
                  </a:cubicBezTo>
                  <a:cubicBezTo>
                    <a:pt x="286395" y="743068"/>
                    <a:pt x="290381" y="738730"/>
                    <a:pt x="295422" y="736210"/>
                  </a:cubicBezTo>
                  <a:cubicBezTo>
                    <a:pt x="299843" y="733999"/>
                    <a:pt x="305069" y="733731"/>
                    <a:pt x="309490" y="731520"/>
                  </a:cubicBezTo>
                  <a:cubicBezTo>
                    <a:pt x="314530" y="729000"/>
                    <a:pt x="318261" y="724068"/>
                    <a:pt x="323557" y="722142"/>
                  </a:cubicBezTo>
                  <a:cubicBezTo>
                    <a:pt x="343325" y="714954"/>
                    <a:pt x="368251" y="711567"/>
                    <a:pt x="389206" y="708074"/>
                  </a:cubicBezTo>
                  <a:cubicBezTo>
                    <a:pt x="397000" y="700280"/>
                    <a:pt x="402007" y="694049"/>
                    <a:pt x="412653" y="689317"/>
                  </a:cubicBezTo>
                  <a:cubicBezTo>
                    <a:pt x="421687" y="685302"/>
                    <a:pt x="440788" y="679939"/>
                    <a:pt x="440788" y="679939"/>
                  </a:cubicBezTo>
                  <a:cubicBezTo>
                    <a:pt x="443914" y="676813"/>
                    <a:pt x="446212" y="672537"/>
                    <a:pt x="450166" y="670560"/>
                  </a:cubicBezTo>
                  <a:cubicBezTo>
                    <a:pt x="450167" y="670560"/>
                    <a:pt x="485336" y="658838"/>
                    <a:pt x="492370" y="656493"/>
                  </a:cubicBezTo>
                  <a:lnTo>
                    <a:pt x="534573" y="642425"/>
                  </a:lnTo>
                  <a:cubicBezTo>
                    <a:pt x="534575" y="642424"/>
                    <a:pt x="562706" y="633047"/>
                    <a:pt x="562708" y="633047"/>
                  </a:cubicBezTo>
                  <a:lnTo>
                    <a:pt x="647114" y="628357"/>
                  </a:lnTo>
                  <a:cubicBezTo>
                    <a:pt x="653366" y="626794"/>
                    <a:pt x="659674" y="625438"/>
                    <a:pt x="665871" y="623668"/>
                  </a:cubicBezTo>
                  <a:cubicBezTo>
                    <a:pt x="684466" y="618355"/>
                    <a:pt x="679984" y="616890"/>
                    <a:pt x="703385" y="614290"/>
                  </a:cubicBezTo>
                  <a:cubicBezTo>
                    <a:pt x="723640" y="612039"/>
                    <a:pt x="744025" y="611163"/>
                    <a:pt x="764345" y="609600"/>
                  </a:cubicBezTo>
                  <a:cubicBezTo>
                    <a:pt x="789354" y="611163"/>
                    <a:pt x="814401" y="612209"/>
                    <a:pt x="839373" y="614290"/>
                  </a:cubicBezTo>
                  <a:cubicBezTo>
                    <a:pt x="851931" y="615337"/>
                    <a:pt x="864328" y="617933"/>
                    <a:pt x="876886" y="618979"/>
                  </a:cubicBezTo>
                  <a:cubicBezTo>
                    <a:pt x="901858" y="621060"/>
                    <a:pt x="926905" y="622105"/>
                    <a:pt x="951914" y="623668"/>
                  </a:cubicBezTo>
                  <a:lnTo>
                    <a:pt x="980050" y="633047"/>
                  </a:lnTo>
                  <a:lnTo>
                    <a:pt x="994117" y="637736"/>
                  </a:lnTo>
                  <a:cubicBezTo>
                    <a:pt x="1004601" y="648219"/>
                    <a:pt x="999075" y="647114"/>
                    <a:pt x="1008185" y="647114"/>
                  </a:cubicBezTo>
                  <a:lnTo>
                    <a:pt x="1008185" y="647114"/>
                  </a:lnTo>
                  <a:cubicBezTo>
                    <a:pt x="1003496" y="634609"/>
                    <a:pt x="1000988" y="621052"/>
                    <a:pt x="994117" y="609600"/>
                  </a:cubicBezTo>
                  <a:cubicBezTo>
                    <a:pt x="991218" y="604768"/>
                    <a:pt x="983570" y="604623"/>
                    <a:pt x="980050" y="600222"/>
                  </a:cubicBezTo>
                  <a:cubicBezTo>
                    <a:pt x="961862" y="577487"/>
                    <a:pt x="991984" y="591695"/>
                    <a:pt x="961293" y="581465"/>
                  </a:cubicBezTo>
                  <a:cubicBezTo>
                    <a:pt x="938651" y="558826"/>
                    <a:pt x="966193" y="587591"/>
                    <a:pt x="942536" y="558019"/>
                  </a:cubicBezTo>
                  <a:cubicBezTo>
                    <a:pt x="915804" y="524603"/>
                    <a:pt x="952649" y="577878"/>
                    <a:pt x="923779" y="534573"/>
                  </a:cubicBezTo>
                  <a:cubicBezTo>
                    <a:pt x="922216" y="529884"/>
                    <a:pt x="921963" y="524527"/>
                    <a:pt x="919090" y="520505"/>
                  </a:cubicBezTo>
                  <a:cubicBezTo>
                    <a:pt x="913951" y="513310"/>
                    <a:pt x="900333" y="501748"/>
                    <a:pt x="900333" y="501748"/>
                  </a:cubicBezTo>
                  <a:lnTo>
                    <a:pt x="890954" y="473613"/>
                  </a:lnTo>
                  <a:cubicBezTo>
                    <a:pt x="889391" y="468924"/>
                    <a:pt x="888476" y="463966"/>
                    <a:pt x="886265" y="459545"/>
                  </a:cubicBezTo>
                  <a:lnTo>
                    <a:pt x="881576" y="450167"/>
                  </a:lnTo>
                  <a:lnTo>
                    <a:pt x="890954" y="440788"/>
                  </a:lnTo>
                  <a:lnTo>
                    <a:pt x="928468" y="454856"/>
                  </a:lnTo>
                  <a:cubicBezTo>
                    <a:pt x="933113" y="456545"/>
                    <a:pt x="938297" y="457002"/>
                    <a:pt x="942536" y="459545"/>
                  </a:cubicBezTo>
                  <a:cubicBezTo>
                    <a:pt x="946327" y="461820"/>
                    <a:pt x="947960" y="466947"/>
                    <a:pt x="951914" y="468924"/>
                  </a:cubicBezTo>
                  <a:cubicBezTo>
                    <a:pt x="960756" y="473345"/>
                    <a:pt x="970671" y="475176"/>
                    <a:pt x="980050" y="478302"/>
                  </a:cubicBezTo>
                  <a:lnTo>
                    <a:pt x="994117" y="482991"/>
                  </a:lnTo>
                  <a:cubicBezTo>
                    <a:pt x="997243" y="486117"/>
                    <a:pt x="999705" y="490095"/>
                    <a:pt x="1003496" y="492370"/>
                  </a:cubicBezTo>
                  <a:cubicBezTo>
                    <a:pt x="1019046" y="501700"/>
                    <a:pt x="1017563" y="490805"/>
                    <a:pt x="1017563" y="501748"/>
                  </a:cubicBezTo>
                  <a:lnTo>
                    <a:pt x="1017563" y="501748"/>
                  </a:lnTo>
                  <a:lnTo>
                    <a:pt x="1055077" y="464234"/>
                  </a:lnTo>
                  <a:lnTo>
                    <a:pt x="1045699" y="473613"/>
                  </a:lnTo>
                  <a:cubicBezTo>
                    <a:pt x="1042573" y="476739"/>
                    <a:pt x="1040514" y="481593"/>
                    <a:pt x="1036320" y="482991"/>
                  </a:cubicBezTo>
                  <a:lnTo>
                    <a:pt x="1022253" y="487680"/>
                  </a:lnTo>
                  <a:cubicBezTo>
                    <a:pt x="1023816" y="481428"/>
                    <a:pt x="1022049" y="473118"/>
                    <a:pt x="1026942" y="468924"/>
                  </a:cubicBezTo>
                  <a:cubicBezTo>
                    <a:pt x="1034448" y="462490"/>
                    <a:pt x="1055077" y="459545"/>
                    <a:pt x="1055077" y="459545"/>
                  </a:cubicBezTo>
                  <a:cubicBezTo>
                    <a:pt x="1058203" y="456419"/>
                    <a:pt x="1060502" y="452144"/>
                    <a:pt x="1064456" y="450167"/>
                  </a:cubicBezTo>
                  <a:cubicBezTo>
                    <a:pt x="1073298" y="445746"/>
                    <a:pt x="1083213" y="443914"/>
                    <a:pt x="1092591" y="440788"/>
                  </a:cubicBezTo>
                  <a:cubicBezTo>
                    <a:pt x="1097280" y="439225"/>
                    <a:pt x="1101716" y="436099"/>
                    <a:pt x="1106659" y="436099"/>
                  </a:cubicBezTo>
                  <a:lnTo>
                    <a:pt x="1144173" y="440788"/>
                  </a:lnTo>
                  <a:close/>
                </a:path>
              </a:pathLst>
            </a:custGeom>
            <a:grpFill/>
            <a:ln>
              <a:solidFill>
                <a:srgbClr val="B267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E835825-530A-8002-BC7B-8087774E9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12" t="15051" r="18360" b="25231"/>
            <a:stretch/>
          </p:blipFill>
          <p:spPr>
            <a:xfrm rot="19775162">
              <a:off x="7864013" y="4111747"/>
              <a:ext cx="425548" cy="422818"/>
            </a:xfrm>
            <a:prstGeom prst="rect">
              <a:avLst/>
            </a:prstGeom>
            <a:grpFill/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421BE4-426C-367E-BDFB-C684753A90E7}"/>
              </a:ext>
            </a:extLst>
          </p:cNvPr>
          <p:cNvGrpSpPr/>
          <p:nvPr/>
        </p:nvGrpSpPr>
        <p:grpSpPr>
          <a:xfrm>
            <a:off x="1880244" y="3170607"/>
            <a:ext cx="1477533" cy="1124038"/>
            <a:chOff x="6864073" y="3396836"/>
            <a:chExt cx="2156523" cy="1536631"/>
          </a:xfrm>
          <a:solidFill>
            <a:srgbClr val="00B0F0"/>
          </a:solidFill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D969FF0-9D24-B3E0-C9E9-52FB85CB1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2" t="11540" r="6540" b="16936"/>
            <a:stretch/>
          </p:blipFill>
          <p:spPr>
            <a:xfrm>
              <a:off x="6864073" y="3396836"/>
              <a:ext cx="2156523" cy="1536631"/>
            </a:xfrm>
            <a:prstGeom prst="rect">
              <a:avLst/>
            </a:prstGeom>
            <a:grpFill/>
          </p:spPr>
        </p:pic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DE94CAF-13ED-2FC1-7C08-431B5DE95C59}"/>
                </a:ext>
              </a:extLst>
            </p:cNvPr>
            <p:cNvSpPr/>
            <p:nvPr/>
          </p:nvSpPr>
          <p:spPr>
            <a:xfrm>
              <a:off x="6899731" y="3568764"/>
              <a:ext cx="2014773" cy="1125066"/>
            </a:xfrm>
            <a:custGeom>
              <a:avLst/>
              <a:gdLst>
                <a:gd name="connsiteX0" fmla="*/ 1144173 w 2124222"/>
                <a:gd name="connsiteY0" fmla="*/ 440788 h 1172308"/>
                <a:gd name="connsiteX1" fmla="*/ 1144173 w 2124222"/>
                <a:gd name="connsiteY1" fmla="*/ 440788 h 1172308"/>
                <a:gd name="connsiteX2" fmla="*/ 1158240 w 2124222"/>
                <a:gd name="connsiteY2" fmla="*/ 347004 h 1172308"/>
                <a:gd name="connsiteX3" fmla="*/ 1162930 w 2124222"/>
                <a:gd name="connsiteY3" fmla="*/ 332936 h 1172308"/>
                <a:gd name="connsiteX4" fmla="*/ 1167619 w 2124222"/>
                <a:gd name="connsiteY4" fmla="*/ 318868 h 1172308"/>
                <a:gd name="connsiteX5" fmla="*/ 1167619 w 2124222"/>
                <a:gd name="connsiteY5" fmla="*/ 318868 h 1172308"/>
                <a:gd name="connsiteX6" fmla="*/ 1195754 w 2124222"/>
                <a:gd name="connsiteY6" fmla="*/ 370450 h 1172308"/>
                <a:gd name="connsiteX7" fmla="*/ 1205133 w 2124222"/>
                <a:gd name="connsiteY7" fmla="*/ 379828 h 1172308"/>
                <a:gd name="connsiteX8" fmla="*/ 1214511 w 2124222"/>
                <a:gd name="connsiteY8" fmla="*/ 506437 h 1172308"/>
                <a:gd name="connsiteX9" fmla="*/ 1214511 w 2124222"/>
                <a:gd name="connsiteY9" fmla="*/ 506437 h 1172308"/>
                <a:gd name="connsiteX10" fmla="*/ 1247336 w 2124222"/>
                <a:gd name="connsiteY10" fmla="*/ 529884 h 1172308"/>
                <a:gd name="connsiteX11" fmla="*/ 1247336 w 2124222"/>
                <a:gd name="connsiteY11" fmla="*/ 529884 h 1172308"/>
                <a:gd name="connsiteX12" fmla="*/ 1266093 w 2124222"/>
                <a:gd name="connsiteY12" fmla="*/ 492370 h 1172308"/>
                <a:gd name="connsiteX13" fmla="*/ 1280160 w 2124222"/>
                <a:gd name="connsiteY13" fmla="*/ 464234 h 1172308"/>
                <a:gd name="connsiteX14" fmla="*/ 1308296 w 2124222"/>
                <a:gd name="connsiteY14" fmla="*/ 436099 h 1172308"/>
                <a:gd name="connsiteX15" fmla="*/ 1317674 w 2124222"/>
                <a:gd name="connsiteY15" fmla="*/ 426720 h 1172308"/>
                <a:gd name="connsiteX16" fmla="*/ 1322363 w 2124222"/>
                <a:gd name="connsiteY16" fmla="*/ 412653 h 1172308"/>
                <a:gd name="connsiteX17" fmla="*/ 1308296 w 2124222"/>
                <a:gd name="connsiteY17" fmla="*/ 422031 h 1172308"/>
                <a:gd name="connsiteX18" fmla="*/ 1284850 w 2124222"/>
                <a:gd name="connsiteY18" fmla="*/ 445477 h 1172308"/>
                <a:gd name="connsiteX19" fmla="*/ 1298917 w 2124222"/>
                <a:gd name="connsiteY19" fmla="*/ 417342 h 1172308"/>
                <a:gd name="connsiteX20" fmla="*/ 1308296 w 2124222"/>
                <a:gd name="connsiteY20" fmla="*/ 407964 h 1172308"/>
                <a:gd name="connsiteX21" fmla="*/ 1317674 w 2124222"/>
                <a:gd name="connsiteY21" fmla="*/ 393896 h 1172308"/>
                <a:gd name="connsiteX22" fmla="*/ 1327053 w 2124222"/>
                <a:gd name="connsiteY22" fmla="*/ 384517 h 1172308"/>
                <a:gd name="connsiteX23" fmla="*/ 1355188 w 2124222"/>
                <a:gd name="connsiteY23" fmla="*/ 342314 h 1172308"/>
                <a:gd name="connsiteX24" fmla="*/ 1364566 w 2124222"/>
                <a:gd name="connsiteY24" fmla="*/ 328247 h 1172308"/>
                <a:gd name="connsiteX25" fmla="*/ 1388013 w 2124222"/>
                <a:gd name="connsiteY25" fmla="*/ 309490 h 1172308"/>
                <a:gd name="connsiteX26" fmla="*/ 1406770 w 2124222"/>
                <a:gd name="connsiteY26" fmla="*/ 290733 h 1172308"/>
                <a:gd name="connsiteX27" fmla="*/ 1425526 w 2124222"/>
                <a:gd name="connsiteY27" fmla="*/ 267287 h 1172308"/>
                <a:gd name="connsiteX28" fmla="*/ 1448973 w 2124222"/>
                <a:gd name="connsiteY28" fmla="*/ 248530 h 1172308"/>
                <a:gd name="connsiteX29" fmla="*/ 1458351 w 2124222"/>
                <a:gd name="connsiteY29" fmla="*/ 239151 h 1172308"/>
                <a:gd name="connsiteX30" fmla="*/ 1486486 w 2124222"/>
                <a:gd name="connsiteY30" fmla="*/ 229773 h 1172308"/>
                <a:gd name="connsiteX31" fmla="*/ 1524000 w 2124222"/>
                <a:gd name="connsiteY31" fmla="*/ 201637 h 1172308"/>
                <a:gd name="connsiteX32" fmla="*/ 1538068 w 2124222"/>
                <a:gd name="connsiteY32" fmla="*/ 196948 h 1172308"/>
                <a:gd name="connsiteX33" fmla="*/ 1552136 w 2124222"/>
                <a:gd name="connsiteY33" fmla="*/ 187570 h 1172308"/>
                <a:gd name="connsiteX34" fmla="*/ 1566203 w 2124222"/>
                <a:gd name="connsiteY34" fmla="*/ 182880 h 1172308"/>
                <a:gd name="connsiteX35" fmla="*/ 1603717 w 2124222"/>
                <a:gd name="connsiteY35" fmla="*/ 154745 h 1172308"/>
                <a:gd name="connsiteX36" fmla="*/ 1617785 w 2124222"/>
                <a:gd name="connsiteY36" fmla="*/ 145367 h 1172308"/>
                <a:gd name="connsiteX37" fmla="*/ 1636542 w 2124222"/>
                <a:gd name="connsiteY37" fmla="*/ 126610 h 1172308"/>
                <a:gd name="connsiteX38" fmla="*/ 1664677 w 2124222"/>
                <a:gd name="connsiteY38" fmla="*/ 117231 h 1172308"/>
                <a:gd name="connsiteX39" fmla="*/ 1674056 w 2124222"/>
                <a:gd name="connsiteY39" fmla="*/ 107853 h 1172308"/>
                <a:gd name="connsiteX40" fmla="*/ 1702191 w 2124222"/>
                <a:gd name="connsiteY40" fmla="*/ 98474 h 1172308"/>
                <a:gd name="connsiteX41" fmla="*/ 1711570 w 2124222"/>
                <a:gd name="connsiteY41" fmla="*/ 89096 h 1172308"/>
                <a:gd name="connsiteX42" fmla="*/ 1730326 w 2124222"/>
                <a:gd name="connsiteY42" fmla="*/ 84407 h 1172308"/>
                <a:gd name="connsiteX43" fmla="*/ 1767840 w 2124222"/>
                <a:gd name="connsiteY43" fmla="*/ 75028 h 1172308"/>
                <a:gd name="connsiteX44" fmla="*/ 1777219 w 2124222"/>
                <a:gd name="connsiteY44" fmla="*/ 65650 h 1172308"/>
                <a:gd name="connsiteX45" fmla="*/ 1824111 w 2124222"/>
                <a:gd name="connsiteY45" fmla="*/ 51582 h 1172308"/>
                <a:gd name="connsiteX46" fmla="*/ 1913206 w 2124222"/>
                <a:gd name="connsiteY46" fmla="*/ 37514 h 1172308"/>
                <a:gd name="connsiteX47" fmla="*/ 1922585 w 2124222"/>
                <a:gd name="connsiteY47" fmla="*/ 23447 h 1172308"/>
                <a:gd name="connsiteX48" fmla="*/ 1983545 w 2124222"/>
                <a:gd name="connsiteY48" fmla="*/ 18757 h 1172308"/>
                <a:gd name="connsiteX49" fmla="*/ 1983545 w 2124222"/>
                <a:gd name="connsiteY49" fmla="*/ 18757 h 1172308"/>
                <a:gd name="connsiteX50" fmla="*/ 2025748 w 2124222"/>
                <a:gd name="connsiteY50" fmla="*/ 9379 h 1172308"/>
                <a:gd name="connsiteX51" fmla="*/ 2035126 w 2124222"/>
                <a:gd name="connsiteY51" fmla="*/ 0 h 1172308"/>
                <a:gd name="connsiteX52" fmla="*/ 2124222 w 2124222"/>
                <a:gd name="connsiteY52" fmla="*/ 4690 h 1172308"/>
                <a:gd name="connsiteX53" fmla="*/ 2100776 w 2124222"/>
                <a:gd name="connsiteY53" fmla="*/ 23447 h 1172308"/>
                <a:gd name="connsiteX54" fmla="*/ 2086708 w 2124222"/>
                <a:gd name="connsiteY54" fmla="*/ 28136 h 1172308"/>
                <a:gd name="connsiteX55" fmla="*/ 2082019 w 2124222"/>
                <a:gd name="connsiteY55" fmla="*/ 42204 h 1172308"/>
                <a:gd name="connsiteX56" fmla="*/ 2072640 w 2124222"/>
                <a:gd name="connsiteY56" fmla="*/ 51582 h 1172308"/>
                <a:gd name="connsiteX57" fmla="*/ 2053883 w 2124222"/>
                <a:gd name="connsiteY57" fmla="*/ 75028 h 1172308"/>
                <a:gd name="connsiteX58" fmla="*/ 2035126 w 2124222"/>
                <a:gd name="connsiteY58" fmla="*/ 103164 h 1172308"/>
                <a:gd name="connsiteX59" fmla="*/ 2021059 w 2124222"/>
                <a:gd name="connsiteY59" fmla="*/ 126610 h 1172308"/>
                <a:gd name="connsiteX60" fmla="*/ 2016370 w 2124222"/>
                <a:gd name="connsiteY60" fmla="*/ 309490 h 1172308"/>
                <a:gd name="connsiteX61" fmla="*/ 2011680 w 2124222"/>
                <a:gd name="connsiteY61" fmla="*/ 309490 h 1172308"/>
                <a:gd name="connsiteX62" fmla="*/ 1969477 w 2124222"/>
                <a:gd name="connsiteY62" fmla="*/ 314179 h 1172308"/>
                <a:gd name="connsiteX63" fmla="*/ 1941342 w 2124222"/>
                <a:gd name="connsiteY63" fmla="*/ 323557 h 1172308"/>
                <a:gd name="connsiteX64" fmla="*/ 1927274 w 2124222"/>
                <a:gd name="connsiteY64" fmla="*/ 328247 h 1172308"/>
                <a:gd name="connsiteX65" fmla="*/ 1899139 w 2124222"/>
                <a:gd name="connsiteY65" fmla="*/ 342314 h 1172308"/>
                <a:gd name="connsiteX66" fmla="*/ 1875693 w 2124222"/>
                <a:gd name="connsiteY66" fmla="*/ 356382 h 1172308"/>
                <a:gd name="connsiteX67" fmla="*/ 1856936 w 2124222"/>
                <a:gd name="connsiteY67" fmla="*/ 375139 h 1172308"/>
                <a:gd name="connsiteX68" fmla="*/ 1852246 w 2124222"/>
                <a:gd name="connsiteY68" fmla="*/ 389207 h 1172308"/>
                <a:gd name="connsiteX69" fmla="*/ 1828800 w 2124222"/>
                <a:gd name="connsiteY69" fmla="*/ 412653 h 1172308"/>
                <a:gd name="connsiteX70" fmla="*/ 1819422 w 2124222"/>
                <a:gd name="connsiteY70" fmla="*/ 445477 h 1172308"/>
                <a:gd name="connsiteX71" fmla="*/ 1810043 w 2124222"/>
                <a:gd name="connsiteY71" fmla="*/ 511127 h 1172308"/>
                <a:gd name="connsiteX72" fmla="*/ 1814733 w 2124222"/>
                <a:gd name="connsiteY72" fmla="*/ 590844 h 1172308"/>
                <a:gd name="connsiteX73" fmla="*/ 1828800 w 2124222"/>
                <a:gd name="connsiteY73" fmla="*/ 614290 h 1172308"/>
                <a:gd name="connsiteX74" fmla="*/ 1828800 w 2124222"/>
                <a:gd name="connsiteY74" fmla="*/ 633047 h 1172308"/>
                <a:gd name="connsiteX75" fmla="*/ 1828800 w 2124222"/>
                <a:gd name="connsiteY75" fmla="*/ 633047 h 1172308"/>
                <a:gd name="connsiteX76" fmla="*/ 1786597 w 2124222"/>
                <a:gd name="connsiteY76" fmla="*/ 642425 h 1172308"/>
                <a:gd name="connsiteX77" fmla="*/ 1772530 w 2124222"/>
                <a:gd name="connsiteY77" fmla="*/ 647114 h 1172308"/>
                <a:gd name="connsiteX78" fmla="*/ 1730326 w 2124222"/>
                <a:gd name="connsiteY78" fmla="*/ 656493 h 1172308"/>
                <a:gd name="connsiteX79" fmla="*/ 1688123 w 2124222"/>
                <a:gd name="connsiteY79" fmla="*/ 675250 h 1172308"/>
                <a:gd name="connsiteX80" fmla="*/ 1674056 w 2124222"/>
                <a:gd name="connsiteY80" fmla="*/ 679939 h 1172308"/>
                <a:gd name="connsiteX81" fmla="*/ 1636542 w 2124222"/>
                <a:gd name="connsiteY81" fmla="*/ 717453 h 1172308"/>
                <a:gd name="connsiteX82" fmla="*/ 1617785 w 2124222"/>
                <a:gd name="connsiteY82" fmla="*/ 736210 h 1172308"/>
                <a:gd name="connsiteX83" fmla="*/ 1608406 w 2124222"/>
                <a:gd name="connsiteY83" fmla="*/ 750277 h 1172308"/>
                <a:gd name="connsiteX84" fmla="*/ 1594339 w 2124222"/>
                <a:gd name="connsiteY84" fmla="*/ 829994 h 1172308"/>
                <a:gd name="connsiteX85" fmla="*/ 1589650 w 2124222"/>
                <a:gd name="connsiteY85" fmla="*/ 942536 h 1172308"/>
                <a:gd name="connsiteX86" fmla="*/ 1589650 w 2124222"/>
                <a:gd name="connsiteY86" fmla="*/ 942536 h 1172308"/>
                <a:gd name="connsiteX87" fmla="*/ 1552136 w 2124222"/>
                <a:gd name="connsiteY87" fmla="*/ 928468 h 1172308"/>
                <a:gd name="connsiteX88" fmla="*/ 1538068 w 2124222"/>
                <a:gd name="connsiteY88" fmla="*/ 923779 h 1172308"/>
                <a:gd name="connsiteX89" fmla="*/ 1500554 w 2124222"/>
                <a:gd name="connsiteY89" fmla="*/ 914400 h 1172308"/>
                <a:gd name="connsiteX90" fmla="*/ 1486486 w 2124222"/>
                <a:gd name="connsiteY90" fmla="*/ 905022 h 1172308"/>
                <a:gd name="connsiteX91" fmla="*/ 1444283 w 2124222"/>
                <a:gd name="connsiteY91" fmla="*/ 909711 h 1172308"/>
                <a:gd name="connsiteX92" fmla="*/ 1430216 w 2124222"/>
                <a:gd name="connsiteY92" fmla="*/ 914400 h 1172308"/>
                <a:gd name="connsiteX93" fmla="*/ 1425526 w 2124222"/>
                <a:gd name="connsiteY93" fmla="*/ 956604 h 1172308"/>
                <a:gd name="connsiteX94" fmla="*/ 1416148 w 2124222"/>
                <a:gd name="connsiteY94" fmla="*/ 984739 h 1172308"/>
                <a:gd name="connsiteX95" fmla="*/ 1411459 w 2124222"/>
                <a:gd name="connsiteY95" fmla="*/ 998807 h 1172308"/>
                <a:gd name="connsiteX96" fmla="*/ 1397391 w 2124222"/>
                <a:gd name="connsiteY96" fmla="*/ 1022253 h 1172308"/>
                <a:gd name="connsiteX97" fmla="*/ 1383323 w 2124222"/>
                <a:gd name="connsiteY97" fmla="*/ 1026942 h 1172308"/>
                <a:gd name="connsiteX98" fmla="*/ 1355188 w 2124222"/>
                <a:gd name="connsiteY98" fmla="*/ 1041010 h 1172308"/>
                <a:gd name="connsiteX99" fmla="*/ 1341120 w 2124222"/>
                <a:gd name="connsiteY99" fmla="*/ 1050388 h 1172308"/>
                <a:gd name="connsiteX100" fmla="*/ 1327053 w 2124222"/>
                <a:gd name="connsiteY100" fmla="*/ 1055077 h 1172308"/>
                <a:gd name="connsiteX101" fmla="*/ 1317674 w 2124222"/>
                <a:gd name="connsiteY101" fmla="*/ 1059767 h 1172308"/>
                <a:gd name="connsiteX102" fmla="*/ 1317674 w 2124222"/>
                <a:gd name="connsiteY102" fmla="*/ 1059767 h 1172308"/>
                <a:gd name="connsiteX103" fmla="*/ 1280160 w 2124222"/>
                <a:gd name="connsiteY103" fmla="*/ 1073834 h 1172308"/>
                <a:gd name="connsiteX104" fmla="*/ 1266093 w 2124222"/>
                <a:gd name="connsiteY104" fmla="*/ 1078524 h 1172308"/>
                <a:gd name="connsiteX105" fmla="*/ 1233268 w 2124222"/>
                <a:gd name="connsiteY105" fmla="*/ 1073834 h 1172308"/>
                <a:gd name="connsiteX106" fmla="*/ 1176997 w 2124222"/>
                <a:gd name="connsiteY106" fmla="*/ 1055077 h 1172308"/>
                <a:gd name="connsiteX107" fmla="*/ 1162930 w 2124222"/>
                <a:gd name="connsiteY107" fmla="*/ 1050388 h 1172308"/>
                <a:gd name="connsiteX108" fmla="*/ 1148862 w 2124222"/>
                <a:gd name="connsiteY108" fmla="*/ 1041010 h 1172308"/>
                <a:gd name="connsiteX109" fmla="*/ 1134794 w 2124222"/>
                <a:gd name="connsiteY109" fmla="*/ 1050388 h 1172308"/>
                <a:gd name="connsiteX110" fmla="*/ 1116037 w 2124222"/>
                <a:gd name="connsiteY110" fmla="*/ 1069145 h 1172308"/>
                <a:gd name="connsiteX111" fmla="*/ 1101970 w 2124222"/>
                <a:gd name="connsiteY111" fmla="*/ 1073834 h 1172308"/>
                <a:gd name="connsiteX112" fmla="*/ 1092591 w 2124222"/>
                <a:gd name="connsiteY112" fmla="*/ 1087902 h 1172308"/>
                <a:gd name="connsiteX113" fmla="*/ 1087902 w 2124222"/>
                <a:gd name="connsiteY113" fmla="*/ 1101970 h 1172308"/>
                <a:gd name="connsiteX114" fmla="*/ 1078523 w 2124222"/>
                <a:gd name="connsiteY114" fmla="*/ 1111348 h 1172308"/>
                <a:gd name="connsiteX115" fmla="*/ 1064456 w 2124222"/>
                <a:gd name="connsiteY115" fmla="*/ 1153551 h 1172308"/>
                <a:gd name="connsiteX116" fmla="*/ 1059766 w 2124222"/>
                <a:gd name="connsiteY116" fmla="*/ 1172308 h 1172308"/>
                <a:gd name="connsiteX117" fmla="*/ 1059766 w 2124222"/>
                <a:gd name="connsiteY117" fmla="*/ 1172308 h 1172308"/>
                <a:gd name="connsiteX118" fmla="*/ 1026942 w 2124222"/>
                <a:gd name="connsiteY118" fmla="*/ 1148862 h 1172308"/>
                <a:gd name="connsiteX119" fmla="*/ 1008185 w 2124222"/>
                <a:gd name="connsiteY119" fmla="*/ 1130105 h 1172308"/>
                <a:gd name="connsiteX120" fmla="*/ 998806 w 2124222"/>
                <a:gd name="connsiteY120" fmla="*/ 1120727 h 1172308"/>
                <a:gd name="connsiteX121" fmla="*/ 989428 w 2124222"/>
                <a:gd name="connsiteY121" fmla="*/ 1111348 h 1172308"/>
                <a:gd name="connsiteX122" fmla="*/ 980050 w 2124222"/>
                <a:gd name="connsiteY122" fmla="*/ 1097280 h 1172308"/>
                <a:gd name="connsiteX123" fmla="*/ 937846 w 2124222"/>
                <a:gd name="connsiteY123" fmla="*/ 1083213 h 1172308"/>
                <a:gd name="connsiteX124" fmla="*/ 923779 w 2124222"/>
                <a:gd name="connsiteY124" fmla="*/ 1078524 h 1172308"/>
                <a:gd name="connsiteX125" fmla="*/ 909711 w 2124222"/>
                <a:gd name="connsiteY125" fmla="*/ 1073834 h 1172308"/>
                <a:gd name="connsiteX126" fmla="*/ 806548 w 2124222"/>
                <a:gd name="connsiteY126" fmla="*/ 1078524 h 1172308"/>
                <a:gd name="connsiteX127" fmla="*/ 778413 w 2124222"/>
                <a:gd name="connsiteY127" fmla="*/ 1087902 h 1172308"/>
                <a:gd name="connsiteX128" fmla="*/ 745588 w 2124222"/>
                <a:gd name="connsiteY128" fmla="*/ 1097280 h 1172308"/>
                <a:gd name="connsiteX129" fmla="*/ 736210 w 2124222"/>
                <a:gd name="connsiteY129" fmla="*/ 1106659 h 1172308"/>
                <a:gd name="connsiteX130" fmla="*/ 708074 w 2124222"/>
                <a:gd name="connsiteY130" fmla="*/ 1116037 h 1172308"/>
                <a:gd name="connsiteX131" fmla="*/ 689317 w 2124222"/>
                <a:gd name="connsiteY131" fmla="*/ 1134794 h 1172308"/>
                <a:gd name="connsiteX132" fmla="*/ 679939 w 2124222"/>
                <a:gd name="connsiteY132" fmla="*/ 1144173 h 1172308"/>
                <a:gd name="connsiteX133" fmla="*/ 675250 w 2124222"/>
                <a:gd name="connsiteY133" fmla="*/ 1153551 h 1172308"/>
                <a:gd name="connsiteX134" fmla="*/ 675250 w 2124222"/>
                <a:gd name="connsiteY134" fmla="*/ 1153551 h 1172308"/>
                <a:gd name="connsiteX135" fmla="*/ 661182 w 2124222"/>
                <a:gd name="connsiteY135" fmla="*/ 1116037 h 1172308"/>
                <a:gd name="connsiteX136" fmla="*/ 647114 w 2124222"/>
                <a:gd name="connsiteY136" fmla="*/ 1106659 h 1172308"/>
                <a:gd name="connsiteX137" fmla="*/ 628357 w 2124222"/>
                <a:gd name="connsiteY137" fmla="*/ 1087902 h 1172308"/>
                <a:gd name="connsiteX138" fmla="*/ 614290 w 2124222"/>
                <a:gd name="connsiteY138" fmla="*/ 1078524 h 1172308"/>
                <a:gd name="connsiteX139" fmla="*/ 595533 w 2124222"/>
                <a:gd name="connsiteY139" fmla="*/ 1055077 h 1172308"/>
                <a:gd name="connsiteX140" fmla="*/ 586154 w 2124222"/>
                <a:gd name="connsiteY140" fmla="*/ 1045699 h 1172308"/>
                <a:gd name="connsiteX141" fmla="*/ 558019 w 2124222"/>
                <a:gd name="connsiteY141" fmla="*/ 1036320 h 1172308"/>
                <a:gd name="connsiteX142" fmla="*/ 543951 w 2124222"/>
                <a:gd name="connsiteY142" fmla="*/ 1031631 h 1172308"/>
                <a:gd name="connsiteX143" fmla="*/ 529883 w 2124222"/>
                <a:gd name="connsiteY143" fmla="*/ 1022253 h 1172308"/>
                <a:gd name="connsiteX144" fmla="*/ 487680 w 2124222"/>
                <a:gd name="connsiteY144" fmla="*/ 1012874 h 1172308"/>
                <a:gd name="connsiteX145" fmla="*/ 389206 w 2124222"/>
                <a:gd name="connsiteY145" fmla="*/ 1017564 h 1172308"/>
                <a:gd name="connsiteX146" fmla="*/ 356382 w 2124222"/>
                <a:gd name="connsiteY146" fmla="*/ 1026942 h 1172308"/>
                <a:gd name="connsiteX147" fmla="*/ 337625 w 2124222"/>
                <a:gd name="connsiteY147" fmla="*/ 1045699 h 1172308"/>
                <a:gd name="connsiteX148" fmla="*/ 328246 w 2124222"/>
                <a:gd name="connsiteY148" fmla="*/ 1055077 h 1172308"/>
                <a:gd name="connsiteX149" fmla="*/ 295422 w 2124222"/>
                <a:gd name="connsiteY149" fmla="*/ 1078524 h 1172308"/>
                <a:gd name="connsiteX150" fmla="*/ 295422 w 2124222"/>
                <a:gd name="connsiteY150" fmla="*/ 1078524 h 1172308"/>
                <a:gd name="connsiteX151" fmla="*/ 276665 w 2124222"/>
                <a:gd name="connsiteY151" fmla="*/ 1041010 h 1172308"/>
                <a:gd name="connsiteX152" fmla="*/ 253219 w 2124222"/>
                <a:gd name="connsiteY152" fmla="*/ 1022253 h 1172308"/>
                <a:gd name="connsiteX153" fmla="*/ 243840 w 2124222"/>
                <a:gd name="connsiteY153" fmla="*/ 1012874 h 1172308"/>
                <a:gd name="connsiteX154" fmla="*/ 229773 w 2124222"/>
                <a:gd name="connsiteY154" fmla="*/ 1003496 h 1172308"/>
                <a:gd name="connsiteX155" fmla="*/ 206326 w 2124222"/>
                <a:gd name="connsiteY155" fmla="*/ 984739 h 1172308"/>
                <a:gd name="connsiteX156" fmla="*/ 164123 w 2124222"/>
                <a:gd name="connsiteY156" fmla="*/ 970671 h 1172308"/>
                <a:gd name="connsiteX157" fmla="*/ 150056 w 2124222"/>
                <a:gd name="connsiteY157" fmla="*/ 965982 h 1172308"/>
                <a:gd name="connsiteX158" fmla="*/ 135988 w 2124222"/>
                <a:gd name="connsiteY158" fmla="*/ 961293 h 1172308"/>
                <a:gd name="connsiteX159" fmla="*/ 126610 w 2124222"/>
                <a:gd name="connsiteY159" fmla="*/ 951914 h 1172308"/>
                <a:gd name="connsiteX160" fmla="*/ 84406 w 2124222"/>
                <a:gd name="connsiteY160" fmla="*/ 951914 h 1172308"/>
                <a:gd name="connsiteX161" fmla="*/ 42203 w 2124222"/>
                <a:gd name="connsiteY161" fmla="*/ 956604 h 1172308"/>
                <a:gd name="connsiteX162" fmla="*/ 0 w 2124222"/>
                <a:gd name="connsiteY162" fmla="*/ 961293 h 1172308"/>
                <a:gd name="connsiteX163" fmla="*/ 0 w 2124222"/>
                <a:gd name="connsiteY163" fmla="*/ 961293 h 1172308"/>
                <a:gd name="connsiteX164" fmla="*/ 28136 w 2124222"/>
                <a:gd name="connsiteY164" fmla="*/ 933157 h 1172308"/>
                <a:gd name="connsiteX165" fmla="*/ 37514 w 2124222"/>
                <a:gd name="connsiteY165" fmla="*/ 919090 h 1172308"/>
                <a:gd name="connsiteX166" fmla="*/ 46893 w 2124222"/>
                <a:gd name="connsiteY166" fmla="*/ 909711 h 1172308"/>
                <a:gd name="connsiteX167" fmla="*/ 65650 w 2124222"/>
                <a:gd name="connsiteY167" fmla="*/ 886265 h 1172308"/>
                <a:gd name="connsiteX168" fmla="*/ 79717 w 2124222"/>
                <a:gd name="connsiteY168" fmla="*/ 881576 h 1172308"/>
                <a:gd name="connsiteX169" fmla="*/ 89096 w 2124222"/>
                <a:gd name="connsiteY169" fmla="*/ 872197 h 1172308"/>
                <a:gd name="connsiteX170" fmla="*/ 117231 w 2124222"/>
                <a:gd name="connsiteY170" fmla="*/ 858130 h 1172308"/>
                <a:gd name="connsiteX171" fmla="*/ 135988 w 2124222"/>
                <a:gd name="connsiteY171" fmla="*/ 834684 h 1172308"/>
                <a:gd name="connsiteX172" fmla="*/ 154745 w 2124222"/>
                <a:gd name="connsiteY172" fmla="*/ 815927 h 1172308"/>
                <a:gd name="connsiteX173" fmla="*/ 164123 w 2124222"/>
                <a:gd name="connsiteY173" fmla="*/ 806548 h 1172308"/>
                <a:gd name="connsiteX174" fmla="*/ 178191 w 2124222"/>
                <a:gd name="connsiteY174" fmla="*/ 797170 h 1172308"/>
                <a:gd name="connsiteX175" fmla="*/ 206326 w 2124222"/>
                <a:gd name="connsiteY175" fmla="*/ 787791 h 1172308"/>
                <a:gd name="connsiteX176" fmla="*/ 243840 w 2124222"/>
                <a:gd name="connsiteY176" fmla="*/ 769034 h 1172308"/>
                <a:gd name="connsiteX177" fmla="*/ 257908 w 2124222"/>
                <a:gd name="connsiteY177" fmla="*/ 759656 h 1172308"/>
                <a:gd name="connsiteX178" fmla="*/ 267286 w 2124222"/>
                <a:gd name="connsiteY178" fmla="*/ 750277 h 1172308"/>
                <a:gd name="connsiteX179" fmla="*/ 281354 w 2124222"/>
                <a:gd name="connsiteY179" fmla="*/ 745588 h 1172308"/>
                <a:gd name="connsiteX180" fmla="*/ 295422 w 2124222"/>
                <a:gd name="connsiteY180" fmla="*/ 736210 h 1172308"/>
                <a:gd name="connsiteX181" fmla="*/ 309490 w 2124222"/>
                <a:gd name="connsiteY181" fmla="*/ 731520 h 1172308"/>
                <a:gd name="connsiteX182" fmla="*/ 323557 w 2124222"/>
                <a:gd name="connsiteY182" fmla="*/ 722142 h 1172308"/>
                <a:gd name="connsiteX183" fmla="*/ 389206 w 2124222"/>
                <a:gd name="connsiteY183" fmla="*/ 708074 h 1172308"/>
                <a:gd name="connsiteX184" fmla="*/ 412653 w 2124222"/>
                <a:gd name="connsiteY184" fmla="*/ 689317 h 1172308"/>
                <a:gd name="connsiteX185" fmla="*/ 440788 w 2124222"/>
                <a:gd name="connsiteY185" fmla="*/ 679939 h 1172308"/>
                <a:gd name="connsiteX186" fmla="*/ 450166 w 2124222"/>
                <a:gd name="connsiteY186" fmla="*/ 670560 h 1172308"/>
                <a:gd name="connsiteX187" fmla="*/ 492370 w 2124222"/>
                <a:gd name="connsiteY187" fmla="*/ 656493 h 1172308"/>
                <a:gd name="connsiteX188" fmla="*/ 534573 w 2124222"/>
                <a:gd name="connsiteY188" fmla="*/ 642425 h 1172308"/>
                <a:gd name="connsiteX189" fmla="*/ 562708 w 2124222"/>
                <a:gd name="connsiteY189" fmla="*/ 633047 h 1172308"/>
                <a:gd name="connsiteX190" fmla="*/ 647114 w 2124222"/>
                <a:gd name="connsiteY190" fmla="*/ 628357 h 1172308"/>
                <a:gd name="connsiteX191" fmla="*/ 665871 w 2124222"/>
                <a:gd name="connsiteY191" fmla="*/ 623668 h 1172308"/>
                <a:gd name="connsiteX192" fmla="*/ 703385 w 2124222"/>
                <a:gd name="connsiteY192" fmla="*/ 614290 h 1172308"/>
                <a:gd name="connsiteX193" fmla="*/ 764345 w 2124222"/>
                <a:gd name="connsiteY193" fmla="*/ 609600 h 1172308"/>
                <a:gd name="connsiteX194" fmla="*/ 839373 w 2124222"/>
                <a:gd name="connsiteY194" fmla="*/ 614290 h 1172308"/>
                <a:gd name="connsiteX195" fmla="*/ 876886 w 2124222"/>
                <a:gd name="connsiteY195" fmla="*/ 618979 h 1172308"/>
                <a:gd name="connsiteX196" fmla="*/ 951914 w 2124222"/>
                <a:gd name="connsiteY196" fmla="*/ 623668 h 1172308"/>
                <a:gd name="connsiteX197" fmla="*/ 980050 w 2124222"/>
                <a:gd name="connsiteY197" fmla="*/ 633047 h 1172308"/>
                <a:gd name="connsiteX198" fmla="*/ 994117 w 2124222"/>
                <a:gd name="connsiteY198" fmla="*/ 637736 h 1172308"/>
                <a:gd name="connsiteX199" fmla="*/ 1008185 w 2124222"/>
                <a:gd name="connsiteY199" fmla="*/ 647114 h 1172308"/>
                <a:gd name="connsiteX200" fmla="*/ 1008185 w 2124222"/>
                <a:gd name="connsiteY200" fmla="*/ 647114 h 1172308"/>
                <a:gd name="connsiteX201" fmla="*/ 994117 w 2124222"/>
                <a:gd name="connsiteY201" fmla="*/ 609600 h 1172308"/>
                <a:gd name="connsiteX202" fmla="*/ 980050 w 2124222"/>
                <a:gd name="connsiteY202" fmla="*/ 600222 h 1172308"/>
                <a:gd name="connsiteX203" fmla="*/ 961293 w 2124222"/>
                <a:gd name="connsiteY203" fmla="*/ 581465 h 1172308"/>
                <a:gd name="connsiteX204" fmla="*/ 942536 w 2124222"/>
                <a:gd name="connsiteY204" fmla="*/ 558019 h 1172308"/>
                <a:gd name="connsiteX205" fmla="*/ 923779 w 2124222"/>
                <a:gd name="connsiteY205" fmla="*/ 534573 h 1172308"/>
                <a:gd name="connsiteX206" fmla="*/ 919090 w 2124222"/>
                <a:gd name="connsiteY206" fmla="*/ 520505 h 1172308"/>
                <a:gd name="connsiteX207" fmla="*/ 900333 w 2124222"/>
                <a:gd name="connsiteY207" fmla="*/ 501748 h 1172308"/>
                <a:gd name="connsiteX208" fmla="*/ 890954 w 2124222"/>
                <a:gd name="connsiteY208" fmla="*/ 473613 h 1172308"/>
                <a:gd name="connsiteX209" fmla="*/ 886265 w 2124222"/>
                <a:gd name="connsiteY209" fmla="*/ 459545 h 1172308"/>
                <a:gd name="connsiteX210" fmla="*/ 881576 w 2124222"/>
                <a:gd name="connsiteY210" fmla="*/ 450167 h 1172308"/>
                <a:gd name="connsiteX211" fmla="*/ 890954 w 2124222"/>
                <a:gd name="connsiteY211" fmla="*/ 440788 h 1172308"/>
                <a:gd name="connsiteX212" fmla="*/ 928468 w 2124222"/>
                <a:gd name="connsiteY212" fmla="*/ 454856 h 1172308"/>
                <a:gd name="connsiteX213" fmla="*/ 942536 w 2124222"/>
                <a:gd name="connsiteY213" fmla="*/ 459545 h 1172308"/>
                <a:gd name="connsiteX214" fmla="*/ 951914 w 2124222"/>
                <a:gd name="connsiteY214" fmla="*/ 468924 h 1172308"/>
                <a:gd name="connsiteX215" fmla="*/ 980050 w 2124222"/>
                <a:gd name="connsiteY215" fmla="*/ 478302 h 1172308"/>
                <a:gd name="connsiteX216" fmla="*/ 994117 w 2124222"/>
                <a:gd name="connsiteY216" fmla="*/ 482991 h 1172308"/>
                <a:gd name="connsiteX217" fmla="*/ 1003496 w 2124222"/>
                <a:gd name="connsiteY217" fmla="*/ 492370 h 1172308"/>
                <a:gd name="connsiteX218" fmla="*/ 1017563 w 2124222"/>
                <a:gd name="connsiteY218" fmla="*/ 501748 h 1172308"/>
                <a:gd name="connsiteX219" fmla="*/ 1017563 w 2124222"/>
                <a:gd name="connsiteY219" fmla="*/ 501748 h 1172308"/>
                <a:gd name="connsiteX220" fmla="*/ 1055077 w 2124222"/>
                <a:gd name="connsiteY220" fmla="*/ 464234 h 1172308"/>
                <a:gd name="connsiteX221" fmla="*/ 1045699 w 2124222"/>
                <a:gd name="connsiteY221" fmla="*/ 473613 h 1172308"/>
                <a:gd name="connsiteX222" fmla="*/ 1036320 w 2124222"/>
                <a:gd name="connsiteY222" fmla="*/ 482991 h 1172308"/>
                <a:gd name="connsiteX223" fmla="*/ 1022253 w 2124222"/>
                <a:gd name="connsiteY223" fmla="*/ 487680 h 1172308"/>
                <a:gd name="connsiteX224" fmla="*/ 1026942 w 2124222"/>
                <a:gd name="connsiteY224" fmla="*/ 468924 h 1172308"/>
                <a:gd name="connsiteX225" fmla="*/ 1055077 w 2124222"/>
                <a:gd name="connsiteY225" fmla="*/ 459545 h 1172308"/>
                <a:gd name="connsiteX226" fmla="*/ 1064456 w 2124222"/>
                <a:gd name="connsiteY226" fmla="*/ 450167 h 1172308"/>
                <a:gd name="connsiteX227" fmla="*/ 1092591 w 2124222"/>
                <a:gd name="connsiteY227" fmla="*/ 440788 h 1172308"/>
                <a:gd name="connsiteX228" fmla="*/ 1106659 w 2124222"/>
                <a:gd name="connsiteY228" fmla="*/ 436099 h 1172308"/>
                <a:gd name="connsiteX229" fmla="*/ 1144173 w 2124222"/>
                <a:gd name="connsiteY229" fmla="*/ 440788 h 117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4222" h="1172308">
                  <a:moveTo>
                    <a:pt x="1144173" y="440788"/>
                  </a:moveTo>
                  <a:lnTo>
                    <a:pt x="1144173" y="440788"/>
                  </a:lnTo>
                  <a:cubicBezTo>
                    <a:pt x="1149566" y="365287"/>
                    <a:pt x="1141925" y="395948"/>
                    <a:pt x="1158240" y="347004"/>
                  </a:cubicBezTo>
                  <a:lnTo>
                    <a:pt x="1162930" y="332936"/>
                  </a:lnTo>
                  <a:lnTo>
                    <a:pt x="1167619" y="318868"/>
                  </a:lnTo>
                  <a:lnTo>
                    <a:pt x="1167619" y="318868"/>
                  </a:lnTo>
                  <a:cubicBezTo>
                    <a:pt x="1174723" y="333076"/>
                    <a:pt x="1184335" y="356176"/>
                    <a:pt x="1195754" y="370450"/>
                  </a:cubicBezTo>
                  <a:cubicBezTo>
                    <a:pt x="1198516" y="373902"/>
                    <a:pt x="1202007" y="376702"/>
                    <a:pt x="1205133" y="379828"/>
                  </a:cubicBezTo>
                  <a:cubicBezTo>
                    <a:pt x="1224890" y="439104"/>
                    <a:pt x="1214511" y="398078"/>
                    <a:pt x="1214511" y="506437"/>
                  </a:cubicBezTo>
                  <a:lnTo>
                    <a:pt x="1214511" y="506437"/>
                  </a:lnTo>
                  <a:lnTo>
                    <a:pt x="1247336" y="529884"/>
                  </a:lnTo>
                  <a:lnTo>
                    <a:pt x="1247336" y="529884"/>
                  </a:lnTo>
                  <a:cubicBezTo>
                    <a:pt x="1253588" y="517379"/>
                    <a:pt x="1260308" y="505098"/>
                    <a:pt x="1266093" y="492370"/>
                  </a:cubicBezTo>
                  <a:cubicBezTo>
                    <a:pt x="1274145" y="474655"/>
                    <a:pt x="1266237" y="480477"/>
                    <a:pt x="1280160" y="464234"/>
                  </a:cubicBezTo>
                  <a:cubicBezTo>
                    <a:pt x="1280180" y="464211"/>
                    <a:pt x="1303596" y="440799"/>
                    <a:pt x="1308296" y="436099"/>
                  </a:cubicBezTo>
                  <a:lnTo>
                    <a:pt x="1317674" y="426720"/>
                  </a:lnTo>
                  <a:cubicBezTo>
                    <a:pt x="1319237" y="422031"/>
                    <a:pt x="1326784" y="414863"/>
                    <a:pt x="1322363" y="412653"/>
                  </a:cubicBezTo>
                  <a:cubicBezTo>
                    <a:pt x="1317322" y="410133"/>
                    <a:pt x="1312537" y="418320"/>
                    <a:pt x="1308296" y="422031"/>
                  </a:cubicBezTo>
                  <a:cubicBezTo>
                    <a:pt x="1299978" y="429309"/>
                    <a:pt x="1284850" y="445477"/>
                    <a:pt x="1284850" y="445477"/>
                  </a:cubicBezTo>
                  <a:cubicBezTo>
                    <a:pt x="1289802" y="430621"/>
                    <a:pt x="1288530" y="430326"/>
                    <a:pt x="1298917" y="417342"/>
                  </a:cubicBezTo>
                  <a:cubicBezTo>
                    <a:pt x="1301679" y="413890"/>
                    <a:pt x="1305534" y="411416"/>
                    <a:pt x="1308296" y="407964"/>
                  </a:cubicBezTo>
                  <a:cubicBezTo>
                    <a:pt x="1311817" y="403563"/>
                    <a:pt x="1314153" y="398297"/>
                    <a:pt x="1317674" y="393896"/>
                  </a:cubicBezTo>
                  <a:cubicBezTo>
                    <a:pt x="1320436" y="390443"/>
                    <a:pt x="1324400" y="388054"/>
                    <a:pt x="1327053" y="384517"/>
                  </a:cubicBezTo>
                  <a:cubicBezTo>
                    <a:pt x="1327073" y="384490"/>
                    <a:pt x="1350489" y="349362"/>
                    <a:pt x="1355188" y="342314"/>
                  </a:cubicBezTo>
                  <a:cubicBezTo>
                    <a:pt x="1358314" y="337625"/>
                    <a:pt x="1360581" y="332232"/>
                    <a:pt x="1364566" y="328247"/>
                  </a:cubicBezTo>
                  <a:cubicBezTo>
                    <a:pt x="1396493" y="296320"/>
                    <a:pt x="1346604" y="344982"/>
                    <a:pt x="1388013" y="309490"/>
                  </a:cubicBezTo>
                  <a:cubicBezTo>
                    <a:pt x="1394727" y="303736"/>
                    <a:pt x="1400518" y="296985"/>
                    <a:pt x="1406770" y="290733"/>
                  </a:cubicBezTo>
                  <a:cubicBezTo>
                    <a:pt x="1429412" y="268090"/>
                    <a:pt x="1401867" y="296860"/>
                    <a:pt x="1425526" y="267287"/>
                  </a:cubicBezTo>
                  <a:cubicBezTo>
                    <a:pt x="1435593" y="254704"/>
                    <a:pt x="1435429" y="259365"/>
                    <a:pt x="1448973" y="248530"/>
                  </a:cubicBezTo>
                  <a:cubicBezTo>
                    <a:pt x="1452425" y="245768"/>
                    <a:pt x="1454397" y="241128"/>
                    <a:pt x="1458351" y="239151"/>
                  </a:cubicBezTo>
                  <a:cubicBezTo>
                    <a:pt x="1467193" y="234730"/>
                    <a:pt x="1486486" y="229773"/>
                    <a:pt x="1486486" y="229773"/>
                  </a:cubicBezTo>
                  <a:cubicBezTo>
                    <a:pt x="1497595" y="218664"/>
                    <a:pt x="1508094" y="206939"/>
                    <a:pt x="1524000" y="201637"/>
                  </a:cubicBezTo>
                  <a:cubicBezTo>
                    <a:pt x="1528689" y="200074"/>
                    <a:pt x="1533647" y="199158"/>
                    <a:pt x="1538068" y="196948"/>
                  </a:cubicBezTo>
                  <a:cubicBezTo>
                    <a:pt x="1543109" y="194428"/>
                    <a:pt x="1547095" y="190090"/>
                    <a:pt x="1552136" y="187570"/>
                  </a:cubicBezTo>
                  <a:cubicBezTo>
                    <a:pt x="1556557" y="185359"/>
                    <a:pt x="1561882" y="185280"/>
                    <a:pt x="1566203" y="182880"/>
                  </a:cubicBezTo>
                  <a:cubicBezTo>
                    <a:pt x="1619766" y="153123"/>
                    <a:pt x="1577839" y="175448"/>
                    <a:pt x="1603717" y="154745"/>
                  </a:cubicBezTo>
                  <a:cubicBezTo>
                    <a:pt x="1608118" y="151224"/>
                    <a:pt x="1613506" y="149035"/>
                    <a:pt x="1617785" y="145367"/>
                  </a:cubicBezTo>
                  <a:cubicBezTo>
                    <a:pt x="1624499" y="139613"/>
                    <a:pt x="1628154" y="129406"/>
                    <a:pt x="1636542" y="126610"/>
                  </a:cubicBezTo>
                  <a:lnTo>
                    <a:pt x="1664677" y="117231"/>
                  </a:lnTo>
                  <a:cubicBezTo>
                    <a:pt x="1667803" y="114105"/>
                    <a:pt x="1670102" y="109830"/>
                    <a:pt x="1674056" y="107853"/>
                  </a:cubicBezTo>
                  <a:cubicBezTo>
                    <a:pt x="1682898" y="103432"/>
                    <a:pt x="1702191" y="98474"/>
                    <a:pt x="1702191" y="98474"/>
                  </a:cubicBezTo>
                  <a:cubicBezTo>
                    <a:pt x="1705317" y="95348"/>
                    <a:pt x="1707616" y="91073"/>
                    <a:pt x="1711570" y="89096"/>
                  </a:cubicBezTo>
                  <a:cubicBezTo>
                    <a:pt x="1717334" y="86214"/>
                    <a:pt x="1724035" y="85805"/>
                    <a:pt x="1730326" y="84407"/>
                  </a:cubicBezTo>
                  <a:cubicBezTo>
                    <a:pt x="1764276" y="76862"/>
                    <a:pt x="1742704" y="83407"/>
                    <a:pt x="1767840" y="75028"/>
                  </a:cubicBezTo>
                  <a:cubicBezTo>
                    <a:pt x="1770966" y="71902"/>
                    <a:pt x="1773265" y="67627"/>
                    <a:pt x="1777219" y="65650"/>
                  </a:cubicBezTo>
                  <a:cubicBezTo>
                    <a:pt x="1793803" y="57358"/>
                    <a:pt x="1807280" y="56631"/>
                    <a:pt x="1824111" y="51582"/>
                  </a:cubicBezTo>
                  <a:cubicBezTo>
                    <a:pt x="1878674" y="35214"/>
                    <a:pt x="1827764" y="44088"/>
                    <a:pt x="1913206" y="37514"/>
                  </a:cubicBezTo>
                  <a:cubicBezTo>
                    <a:pt x="1916332" y="32825"/>
                    <a:pt x="1917166" y="24995"/>
                    <a:pt x="1922585" y="23447"/>
                  </a:cubicBezTo>
                  <a:cubicBezTo>
                    <a:pt x="1939455" y="18627"/>
                    <a:pt x="1963435" y="18757"/>
                    <a:pt x="1983545" y="18757"/>
                  </a:cubicBezTo>
                  <a:lnTo>
                    <a:pt x="1983545" y="18757"/>
                  </a:lnTo>
                  <a:cubicBezTo>
                    <a:pt x="1997613" y="15631"/>
                    <a:pt x="2012205" y="14304"/>
                    <a:pt x="2025748" y="9379"/>
                  </a:cubicBezTo>
                  <a:cubicBezTo>
                    <a:pt x="2029903" y="7868"/>
                    <a:pt x="2030710" y="210"/>
                    <a:pt x="2035126" y="0"/>
                  </a:cubicBezTo>
                  <a:lnTo>
                    <a:pt x="2124222" y="4690"/>
                  </a:lnTo>
                  <a:cubicBezTo>
                    <a:pt x="2088861" y="16476"/>
                    <a:pt x="2131077" y="-794"/>
                    <a:pt x="2100776" y="23447"/>
                  </a:cubicBezTo>
                  <a:cubicBezTo>
                    <a:pt x="2096916" y="26535"/>
                    <a:pt x="2091397" y="26573"/>
                    <a:pt x="2086708" y="28136"/>
                  </a:cubicBezTo>
                  <a:cubicBezTo>
                    <a:pt x="2085145" y="32825"/>
                    <a:pt x="2084562" y="37965"/>
                    <a:pt x="2082019" y="42204"/>
                  </a:cubicBezTo>
                  <a:cubicBezTo>
                    <a:pt x="2079744" y="45995"/>
                    <a:pt x="2075402" y="48130"/>
                    <a:pt x="2072640" y="51582"/>
                  </a:cubicBezTo>
                  <a:cubicBezTo>
                    <a:pt x="2048978" y="81159"/>
                    <a:pt x="2076529" y="52385"/>
                    <a:pt x="2053883" y="75028"/>
                  </a:cubicBezTo>
                  <a:cubicBezTo>
                    <a:pt x="2042734" y="108476"/>
                    <a:pt x="2058542" y="68040"/>
                    <a:pt x="2035126" y="103164"/>
                  </a:cubicBezTo>
                  <a:cubicBezTo>
                    <a:pt x="2010773" y="139694"/>
                    <a:pt x="2050271" y="97395"/>
                    <a:pt x="2021059" y="126610"/>
                  </a:cubicBezTo>
                  <a:cubicBezTo>
                    <a:pt x="2003102" y="198441"/>
                    <a:pt x="2016370" y="138922"/>
                    <a:pt x="2016370" y="309490"/>
                  </a:cubicBezTo>
                  <a:lnTo>
                    <a:pt x="2011680" y="309490"/>
                  </a:lnTo>
                  <a:cubicBezTo>
                    <a:pt x="1997612" y="311053"/>
                    <a:pt x="1983356" y="311403"/>
                    <a:pt x="1969477" y="314179"/>
                  </a:cubicBezTo>
                  <a:cubicBezTo>
                    <a:pt x="1959783" y="316118"/>
                    <a:pt x="1950720" y="320431"/>
                    <a:pt x="1941342" y="323557"/>
                  </a:cubicBezTo>
                  <a:cubicBezTo>
                    <a:pt x="1936653" y="325120"/>
                    <a:pt x="1931387" y="325505"/>
                    <a:pt x="1927274" y="328247"/>
                  </a:cubicBezTo>
                  <a:cubicBezTo>
                    <a:pt x="1909093" y="340367"/>
                    <a:pt x="1918553" y="335843"/>
                    <a:pt x="1899139" y="342314"/>
                  </a:cubicBezTo>
                  <a:cubicBezTo>
                    <a:pt x="1864484" y="376969"/>
                    <a:pt x="1918304" y="325945"/>
                    <a:pt x="1875693" y="356382"/>
                  </a:cubicBezTo>
                  <a:cubicBezTo>
                    <a:pt x="1868498" y="361521"/>
                    <a:pt x="1856936" y="375139"/>
                    <a:pt x="1856936" y="375139"/>
                  </a:cubicBezTo>
                  <a:cubicBezTo>
                    <a:pt x="1855373" y="379828"/>
                    <a:pt x="1855212" y="385253"/>
                    <a:pt x="1852246" y="389207"/>
                  </a:cubicBezTo>
                  <a:cubicBezTo>
                    <a:pt x="1845614" y="398049"/>
                    <a:pt x="1828800" y="412653"/>
                    <a:pt x="1828800" y="412653"/>
                  </a:cubicBezTo>
                  <a:cubicBezTo>
                    <a:pt x="1825585" y="422298"/>
                    <a:pt x="1820731" y="435662"/>
                    <a:pt x="1819422" y="445477"/>
                  </a:cubicBezTo>
                  <a:cubicBezTo>
                    <a:pt x="1810291" y="513964"/>
                    <a:pt x="1821337" y="477250"/>
                    <a:pt x="1810043" y="511127"/>
                  </a:cubicBezTo>
                  <a:cubicBezTo>
                    <a:pt x="1811606" y="537699"/>
                    <a:pt x="1812084" y="564358"/>
                    <a:pt x="1814733" y="590844"/>
                  </a:cubicBezTo>
                  <a:cubicBezTo>
                    <a:pt x="1818845" y="631965"/>
                    <a:pt x="1817694" y="580968"/>
                    <a:pt x="1828800" y="614290"/>
                  </a:cubicBezTo>
                  <a:cubicBezTo>
                    <a:pt x="1830777" y="620222"/>
                    <a:pt x="1828800" y="626795"/>
                    <a:pt x="1828800" y="633047"/>
                  </a:cubicBezTo>
                  <a:lnTo>
                    <a:pt x="1828800" y="633047"/>
                  </a:lnTo>
                  <a:cubicBezTo>
                    <a:pt x="1814732" y="636173"/>
                    <a:pt x="1800578" y="638930"/>
                    <a:pt x="1786597" y="642425"/>
                  </a:cubicBezTo>
                  <a:cubicBezTo>
                    <a:pt x="1781802" y="643624"/>
                    <a:pt x="1777355" y="646042"/>
                    <a:pt x="1772530" y="647114"/>
                  </a:cubicBezTo>
                  <a:cubicBezTo>
                    <a:pt x="1723010" y="658119"/>
                    <a:pt x="1761996" y="645937"/>
                    <a:pt x="1730326" y="656493"/>
                  </a:cubicBezTo>
                  <a:cubicBezTo>
                    <a:pt x="1708034" y="671355"/>
                    <a:pt x="1721605" y="664089"/>
                    <a:pt x="1688123" y="675250"/>
                  </a:cubicBezTo>
                  <a:lnTo>
                    <a:pt x="1674056" y="679939"/>
                  </a:lnTo>
                  <a:lnTo>
                    <a:pt x="1636542" y="717453"/>
                  </a:lnTo>
                  <a:lnTo>
                    <a:pt x="1617785" y="736210"/>
                  </a:lnTo>
                  <a:lnTo>
                    <a:pt x="1608406" y="750277"/>
                  </a:lnTo>
                  <a:cubicBezTo>
                    <a:pt x="1592115" y="799152"/>
                    <a:pt x="1602461" y="760953"/>
                    <a:pt x="1594339" y="829994"/>
                  </a:cubicBezTo>
                  <a:cubicBezTo>
                    <a:pt x="1585025" y="909168"/>
                    <a:pt x="1589650" y="779718"/>
                    <a:pt x="1589650" y="942536"/>
                  </a:cubicBezTo>
                  <a:lnTo>
                    <a:pt x="1589650" y="942536"/>
                  </a:lnTo>
                  <a:lnTo>
                    <a:pt x="1552136" y="928468"/>
                  </a:lnTo>
                  <a:cubicBezTo>
                    <a:pt x="1547491" y="926779"/>
                    <a:pt x="1542863" y="924978"/>
                    <a:pt x="1538068" y="923779"/>
                  </a:cubicBezTo>
                  <a:cubicBezTo>
                    <a:pt x="1527359" y="921102"/>
                    <a:pt x="1511277" y="919762"/>
                    <a:pt x="1500554" y="914400"/>
                  </a:cubicBezTo>
                  <a:cubicBezTo>
                    <a:pt x="1495513" y="911880"/>
                    <a:pt x="1491175" y="908148"/>
                    <a:pt x="1486486" y="905022"/>
                  </a:cubicBezTo>
                  <a:cubicBezTo>
                    <a:pt x="1472418" y="906585"/>
                    <a:pt x="1458245" y="907384"/>
                    <a:pt x="1444283" y="909711"/>
                  </a:cubicBezTo>
                  <a:cubicBezTo>
                    <a:pt x="1439408" y="910524"/>
                    <a:pt x="1432052" y="909811"/>
                    <a:pt x="1430216" y="914400"/>
                  </a:cubicBezTo>
                  <a:cubicBezTo>
                    <a:pt x="1424959" y="927542"/>
                    <a:pt x="1428302" y="942724"/>
                    <a:pt x="1425526" y="956604"/>
                  </a:cubicBezTo>
                  <a:cubicBezTo>
                    <a:pt x="1423587" y="966298"/>
                    <a:pt x="1419274" y="975361"/>
                    <a:pt x="1416148" y="984739"/>
                  </a:cubicBezTo>
                  <a:lnTo>
                    <a:pt x="1411459" y="998807"/>
                  </a:lnTo>
                  <a:cubicBezTo>
                    <a:pt x="1407771" y="1009872"/>
                    <a:pt x="1408119" y="1015816"/>
                    <a:pt x="1397391" y="1022253"/>
                  </a:cubicBezTo>
                  <a:cubicBezTo>
                    <a:pt x="1393152" y="1024796"/>
                    <a:pt x="1388012" y="1025379"/>
                    <a:pt x="1383323" y="1026942"/>
                  </a:cubicBezTo>
                  <a:cubicBezTo>
                    <a:pt x="1343016" y="1053814"/>
                    <a:pt x="1394011" y="1021599"/>
                    <a:pt x="1355188" y="1041010"/>
                  </a:cubicBezTo>
                  <a:cubicBezTo>
                    <a:pt x="1350147" y="1043530"/>
                    <a:pt x="1346161" y="1047868"/>
                    <a:pt x="1341120" y="1050388"/>
                  </a:cubicBezTo>
                  <a:cubicBezTo>
                    <a:pt x="1336699" y="1052598"/>
                    <a:pt x="1331642" y="1053241"/>
                    <a:pt x="1327053" y="1055077"/>
                  </a:cubicBezTo>
                  <a:cubicBezTo>
                    <a:pt x="1323808" y="1056375"/>
                    <a:pt x="1320800" y="1058204"/>
                    <a:pt x="1317674" y="1059767"/>
                  </a:cubicBezTo>
                  <a:lnTo>
                    <a:pt x="1317674" y="1059767"/>
                  </a:lnTo>
                  <a:lnTo>
                    <a:pt x="1280160" y="1073834"/>
                  </a:lnTo>
                  <a:cubicBezTo>
                    <a:pt x="1275515" y="1075523"/>
                    <a:pt x="1271036" y="1078524"/>
                    <a:pt x="1266093" y="1078524"/>
                  </a:cubicBezTo>
                  <a:cubicBezTo>
                    <a:pt x="1255040" y="1078524"/>
                    <a:pt x="1244210" y="1075397"/>
                    <a:pt x="1233268" y="1073834"/>
                  </a:cubicBezTo>
                  <a:lnTo>
                    <a:pt x="1176997" y="1055077"/>
                  </a:lnTo>
                  <a:cubicBezTo>
                    <a:pt x="1172308" y="1053514"/>
                    <a:pt x="1167043" y="1053130"/>
                    <a:pt x="1162930" y="1050388"/>
                  </a:cubicBezTo>
                  <a:lnTo>
                    <a:pt x="1148862" y="1041010"/>
                  </a:lnTo>
                  <a:cubicBezTo>
                    <a:pt x="1144173" y="1044136"/>
                    <a:pt x="1139073" y="1046720"/>
                    <a:pt x="1134794" y="1050388"/>
                  </a:cubicBezTo>
                  <a:cubicBezTo>
                    <a:pt x="1128080" y="1056142"/>
                    <a:pt x="1124425" y="1066349"/>
                    <a:pt x="1116037" y="1069145"/>
                  </a:cubicBezTo>
                  <a:lnTo>
                    <a:pt x="1101970" y="1073834"/>
                  </a:lnTo>
                  <a:cubicBezTo>
                    <a:pt x="1098844" y="1078523"/>
                    <a:pt x="1095111" y="1082861"/>
                    <a:pt x="1092591" y="1087902"/>
                  </a:cubicBezTo>
                  <a:cubicBezTo>
                    <a:pt x="1090380" y="1092323"/>
                    <a:pt x="1090445" y="1097731"/>
                    <a:pt x="1087902" y="1101970"/>
                  </a:cubicBezTo>
                  <a:cubicBezTo>
                    <a:pt x="1085627" y="1105761"/>
                    <a:pt x="1081649" y="1108222"/>
                    <a:pt x="1078523" y="1111348"/>
                  </a:cubicBezTo>
                  <a:lnTo>
                    <a:pt x="1064456" y="1153551"/>
                  </a:lnTo>
                  <a:cubicBezTo>
                    <a:pt x="1059272" y="1169103"/>
                    <a:pt x="1059766" y="1162676"/>
                    <a:pt x="1059766" y="1172308"/>
                  </a:cubicBezTo>
                  <a:lnTo>
                    <a:pt x="1059766" y="1172308"/>
                  </a:lnTo>
                  <a:cubicBezTo>
                    <a:pt x="1048825" y="1164493"/>
                    <a:pt x="1037349" y="1157376"/>
                    <a:pt x="1026942" y="1148862"/>
                  </a:cubicBezTo>
                  <a:cubicBezTo>
                    <a:pt x="1020099" y="1143263"/>
                    <a:pt x="1014437" y="1136357"/>
                    <a:pt x="1008185" y="1130105"/>
                  </a:cubicBezTo>
                  <a:lnTo>
                    <a:pt x="998806" y="1120727"/>
                  </a:lnTo>
                  <a:cubicBezTo>
                    <a:pt x="995680" y="1117601"/>
                    <a:pt x="991880" y="1115027"/>
                    <a:pt x="989428" y="1111348"/>
                  </a:cubicBezTo>
                  <a:cubicBezTo>
                    <a:pt x="986302" y="1106659"/>
                    <a:pt x="984829" y="1100267"/>
                    <a:pt x="980050" y="1097280"/>
                  </a:cubicBezTo>
                  <a:cubicBezTo>
                    <a:pt x="980049" y="1097280"/>
                    <a:pt x="944880" y="1085558"/>
                    <a:pt x="937846" y="1083213"/>
                  </a:cubicBezTo>
                  <a:lnTo>
                    <a:pt x="923779" y="1078524"/>
                  </a:lnTo>
                  <a:lnTo>
                    <a:pt x="909711" y="1073834"/>
                  </a:lnTo>
                  <a:cubicBezTo>
                    <a:pt x="875323" y="1075397"/>
                    <a:pt x="840775" y="1074857"/>
                    <a:pt x="806548" y="1078524"/>
                  </a:cubicBezTo>
                  <a:cubicBezTo>
                    <a:pt x="796719" y="1079577"/>
                    <a:pt x="788003" y="1085505"/>
                    <a:pt x="778413" y="1087902"/>
                  </a:cubicBezTo>
                  <a:cubicBezTo>
                    <a:pt x="754861" y="1093790"/>
                    <a:pt x="765770" y="1090553"/>
                    <a:pt x="745588" y="1097280"/>
                  </a:cubicBezTo>
                  <a:cubicBezTo>
                    <a:pt x="742462" y="1100406"/>
                    <a:pt x="740164" y="1104682"/>
                    <a:pt x="736210" y="1106659"/>
                  </a:cubicBezTo>
                  <a:cubicBezTo>
                    <a:pt x="727368" y="1111080"/>
                    <a:pt x="708074" y="1116037"/>
                    <a:pt x="708074" y="1116037"/>
                  </a:cubicBezTo>
                  <a:lnTo>
                    <a:pt x="689317" y="1134794"/>
                  </a:lnTo>
                  <a:cubicBezTo>
                    <a:pt x="686191" y="1137920"/>
                    <a:pt x="681916" y="1140219"/>
                    <a:pt x="679939" y="1144173"/>
                  </a:cubicBezTo>
                  <a:lnTo>
                    <a:pt x="675250" y="1153551"/>
                  </a:lnTo>
                  <a:lnTo>
                    <a:pt x="675250" y="1153551"/>
                  </a:lnTo>
                  <a:cubicBezTo>
                    <a:pt x="670561" y="1141046"/>
                    <a:pt x="668053" y="1127489"/>
                    <a:pt x="661182" y="1116037"/>
                  </a:cubicBezTo>
                  <a:cubicBezTo>
                    <a:pt x="658282" y="1111204"/>
                    <a:pt x="651393" y="1110327"/>
                    <a:pt x="647114" y="1106659"/>
                  </a:cubicBezTo>
                  <a:cubicBezTo>
                    <a:pt x="640400" y="1100905"/>
                    <a:pt x="634609" y="1094154"/>
                    <a:pt x="628357" y="1087902"/>
                  </a:cubicBezTo>
                  <a:cubicBezTo>
                    <a:pt x="624372" y="1083917"/>
                    <a:pt x="618691" y="1082044"/>
                    <a:pt x="614290" y="1078524"/>
                  </a:cubicBezTo>
                  <a:cubicBezTo>
                    <a:pt x="601707" y="1068457"/>
                    <a:pt x="606368" y="1068621"/>
                    <a:pt x="595533" y="1055077"/>
                  </a:cubicBezTo>
                  <a:cubicBezTo>
                    <a:pt x="592771" y="1051625"/>
                    <a:pt x="590108" y="1047676"/>
                    <a:pt x="586154" y="1045699"/>
                  </a:cubicBezTo>
                  <a:cubicBezTo>
                    <a:pt x="577312" y="1041278"/>
                    <a:pt x="567397" y="1039446"/>
                    <a:pt x="558019" y="1036320"/>
                  </a:cubicBezTo>
                  <a:cubicBezTo>
                    <a:pt x="553330" y="1034757"/>
                    <a:pt x="548064" y="1034373"/>
                    <a:pt x="543951" y="1031631"/>
                  </a:cubicBezTo>
                  <a:cubicBezTo>
                    <a:pt x="539262" y="1028505"/>
                    <a:pt x="534924" y="1024773"/>
                    <a:pt x="529883" y="1022253"/>
                  </a:cubicBezTo>
                  <a:cubicBezTo>
                    <a:pt x="518340" y="1016482"/>
                    <a:pt x="498485" y="1014675"/>
                    <a:pt x="487680" y="1012874"/>
                  </a:cubicBezTo>
                  <a:cubicBezTo>
                    <a:pt x="454855" y="1014437"/>
                    <a:pt x="421963" y="1014943"/>
                    <a:pt x="389206" y="1017564"/>
                  </a:cubicBezTo>
                  <a:cubicBezTo>
                    <a:pt x="381460" y="1018184"/>
                    <a:pt x="364441" y="1024256"/>
                    <a:pt x="356382" y="1026942"/>
                  </a:cubicBezTo>
                  <a:lnTo>
                    <a:pt x="337625" y="1045699"/>
                  </a:lnTo>
                  <a:cubicBezTo>
                    <a:pt x="334499" y="1048825"/>
                    <a:pt x="331925" y="1052625"/>
                    <a:pt x="328246" y="1055077"/>
                  </a:cubicBezTo>
                  <a:cubicBezTo>
                    <a:pt x="298272" y="1075060"/>
                    <a:pt x="308080" y="1065863"/>
                    <a:pt x="295422" y="1078524"/>
                  </a:cubicBezTo>
                  <a:lnTo>
                    <a:pt x="295422" y="1078524"/>
                  </a:lnTo>
                  <a:cubicBezTo>
                    <a:pt x="289170" y="1066019"/>
                    <a:pt x="283858" y="1052998"/>
                    <a:pt x="276665" y="1041010"/>
                  </a:cubicBezTo>
                  <a:cubicBezTo>
                    <a:pt x="271439" y="1032300"/>
                    <a:pt x="260592" y="1028152"/>
                    <a:pt x="253219" y="1022253"/>
                  </a:cubicBezTo>
                  <a:cubicBezTo>
                    <a:pt x="249767" y="1019491"/>
                    <a:pt x="247292" y="1015636"/>
                    <a:pt x="243840" y="1012874"/>
                  </a:cubicBezTo>
                  <a:cubicBezTo>
                    <a:pt x="239439" y="1009354"/>
                    <a:pt x="234174" y="1007016"/>
                    <a:pt x="229773" y="1003496"/>
                  </a:cubicBezTo>
                  <a:cubicBezTo>
                    <a:pt x="217592" y="993751"/>
                    <a:pt x="222565" y="991957"/>
                    <a:pt x="206326" y="984739"/>
                  </a:cubicBezTo>
                  <a:cubicBezTo>
                    <a:pt x="206311" y="984732"/>
                    <a:pt x="171165" y="973018"/>
                    <a:pt x="164123" y="970671"/>
                  </a:cubicBezTo>
                  <a:lnTo>
                    <a:pt x="150056" y="965982"/>
                  </a:lnTo>
                  <a:lnTo>
                    <a:pt x="135988" y="961293"/>
                  </a:lnTo>
                  <a:cubicBezTo>
                    <a:pt x="132862" y="958167"/>
                    <a:pt x="130401" y="954189"/>
                    <a:pt x="126610" y="951914"/>
                  </a:cubicBezTo>
                  <a:cubicBezTo>
                    <a:pt x="111139" y="942631"/>
                    <a:pt x="102766" y="949466"/>
                    <a:pt x="84406" y="951914"/>
                  </a:cubicBezTo>
                  <a:cubicBezTo>
                    <a:pt x="70376" y="953785"/>
                    <a:pt x="56260" y="954950"/>
                    <a:pt x="42203" y="956604"/>
                  </a:cubicBezTo>
                  <a:cubicBezTo>
                    <a:pt x="701" y="961487"/>
                    <a:pt x="17594" y="961293"/>
                    <a:pt x="0" y="961293"/>
                  </a:cubicBezTo>
                  <a:lnTo>
                    <a:pt x="0" y="961293"/>
                  </a:lnTo>
                  <a:cubicBezTo>
                    <a:pt x="9379" y="951914"/>
                    <a:pt x="19324" y="943070"/>
                    <a:pt x="28136" y="933157"/>
                  </a:cubicBezTo>
                  <a:cubicBezTo>
                    <a:pt x="31880" y="928945"/>
                    <a:pt x="33994" y="923491"/>
                    <a:pt x="37514" y="919090"/>
                  </a:cubicBezTo>
                  <a:cubicBezTo>
                    <a:pt x="40276" y="915638"/>
                    <a:pt x="44131" y="913163"/>
                    <a:pt x="46893" y="909711"/>
                  </a:cubicBezTo>
                  <a:cubicBezTo>
                    <a:pt x="52792" y="902338"/>
                    <a:pt x="56940" y="891491"/>
                    <a:pt x="65650" y="886265"/>
                  </a:cubicBezTo>
                  <a:cubicBezTo>
                    <a:pt x="69888" y="883722"/>
                    <a:pt x="75028" y="883139"/>
                    <a:pt x="79717" y="881576"/>
                  </a:cubicBezTo>
                  <a:cubicBezTo>
                    <a:pt x="82843" y="878450"/>
                    <a:pt x="85305" y="874472"/>
                    <a:pt x="89096" y="872197"/>
                  </a:cubicBezTo>
                  <a:cubicBezTo>
                    <a:pt x="123768" y="851393"/>
                    <a:pt x="81653" y="886592"/>
                    <a:pt x="117231" y="858130"/>
                  </a:cubicBezTo>
                  <a:cubicBezTo>
                    <a:pt x="131742" y="846521"/>
                    <a:pt x="122695" y="850193"/>
                    <a:pt x="135988" y="834684"/>
                  </a:cubicBezTo>
                  <a:cubicBezTo>
                    <a:pt x="141742" y="827971"/>
                    <a:pt x="148493" y="822179"/>
                    <a:pt x="154745" y="815927"/>
                  </a:cubicBezTo>
                  <a:cubicBezTo>
                    <a:pt x="157871" y="812801"/>
                    <a:pt x="160444" y="809000"/>
                    <a:pt x="164123" y="806548"/>
                  </a:cubicBezTo>
                  <a:cubicBezTo>
                    <a:pt x="168812" y="803422"/>
                    <a:pt x="173041" y="799459"/>
                    <a:pt x="178191" y="797170"/>
                  </a:cubicBezTo>
                  <a:cubicBezTo>
                    <a:pt x="187225" y="793155"/>
                    <a:pt x="206326" y="787791"/>
                    <a:pt x="206326" y="787791"/>
                  </a:cubicBezTo>
                  <a:cubicBezTo>
                    <a:pt x="237153" y="756967"/>
                    <a:pt x="179183" y="812136"/>
                    <a:pt x="243840" y="769034"/>
                  </a:cubicBezTo>
                  <a:cubicBezTo>
                    <a:pt x="248529" y="765908"/>
                    <a:pt x="253507" y="763177"/>
                    <a:pt x="257908" y="759656"/>
                  </a:cubicBezTo>
                  <a:cubicBezTo>
                    <a:pt x="261360" y="756894"/>
                    <a:pt x="263495" y="752552"/>
                    <a:pt x="267286" y="750277"/>
                  </a:cubicBezTo>
                  <a:cubicBezTo>
                    <a:pt x="271525" y="747734"/>
                    <a:pt x="276933" y="747798"/>
                    <a:pt x="281354" y="745588"/>
                  </a:cubicBezTo>
                  <a:cubicBezTo>
                    <a:pt x="286395" y="743068"/>
                    <a:pt x="290381" y="738730"/>
                    <a:pt x="295422" y="736210"/>
                  </a:cubicBezTo>
                  <a:cubicBezTo>
                    <a:pt x="299843" y="733999"/>
                    <a:pt x="305069" y="733731"/>
                    <a:pt x="309490" y="731520"/>
                  </a:cubicBezTo>
                  <a:cubicBezTo>
                    <a:pt x="314530" y="729000"/>
                    <a:pt x="318261" y="724068"/>
                    <a:pt x="323557" y="722142"/>
                  </a:cubicBezTo>
                  <a:cubicBezTo>
                    <a:pt x="343325" y="714954"/>
                    <a:pt x="368251" y="711567"/>
                    <a:pt x="389206" y="708074"/>
                  </a:cubicBezTo>
                  <a:cubicBezTo>
                    <a:pt x="397000" y="700280"/>
                    <a:pt x="402007" y="694049"/>
                    <a:pt x="412653" y="689317"/>
                  </a:cubicBezTo>
                  <a:cubicBezTo>
                    <a:pt x="421687" y="685302"/>
                    <a:pt x="440788" y="679939"/>
                    <a:pt x="440788" y="679939"/>
                  </a:cubicBezTo>
                  <a:cubicBezTo>
                    <a:pt x="443914" y="676813"/>
                    <a:pt x="446212" y="672537"/>
                    <a:pt x="450166" y="670560"/>
                  </a:cubicBezTo>
                  <a:cubicBezTo>
                    <a:pt x="450167" y="670560"/>
                    <a:pt x="485336" y="658838"/>
                    <a:pt x="492370" y="656493"/>
                  </a:cubicBezTo>
                  <a:lnTo>
                    <a:pt x="534573" y="642425"/>
                  </a:lnTo>
                  <a:cubicBezTo>
                    <a:pt x="534575" y="642424"/>
                    <a:pt x="562706" y="633047"/>
                    <a:pt x="562708" y="633047"/>
                  </a:cubicBezTo>
                  <a:lnTo>
                    <a:pt x="647114" y="628357"/>
                  </a:lnTo>
                  <a:cubicBezTo>
                    <a:pt x="653366" y="626794"/>
                    <a:pt x="659674" y="625438"/>
                    <a:pt x="665871" y="623668"/>
                  </a:cubicBezTo>
                  <a:cubicBezTo>
                    <a:pt x="684466" y="618355"/>
                    <a:pt x="679984" y="616890"/>
                    <a:pt x="703385" y="614290"/>
                  </a:cubicBezTo>
                  <a:cubicBezTo>
                    <a:pt x="723640" y="612039"/>
                    <a:pt x="744025" y="611163"/>
                    <a:pt x="764345" y="609600"/>
                  </a:cubicBezTo>
                  <a:cubicBezTo>
                    <a:pt x="789354" y="611163"/>
                    <a:pt x="814401" y="612209"/>
                    <a:pt x="839373" y="614290"/>
                  </a:cubicBezTo>
                  <a:cubicBezTo>
                    <a:pt x="851931" y="615337"/>
                    <a:pt x="864328" y="617933"/>
                    <a:pt x="876886" y="618979"/>
                  </a:cubicBezTo>
                  <a:cubicBezTo>
                    <a:pt x="901858" y="621060"/>
                    <a:pt x="926905" y="622105"/>
                    <a:pt x="951914" y="623668"/>
                  </a:cubicBezTo>
                  <a:lnTo>
                    <a:pt x="980050" y="633047"/>
                  </a:lnTo>
                  <a:lnTo>
                    <a:pt x="994117" y="637736"/>
                  </a:lnTo>
                  <a:cubicBezTo>
                    <a:pt x="1004601" y="648219"/>
                    <a:pt x="999075" y="647114"/>
                    <a:pt x="1008185" y="647114"/>
                  </a:cubicBezTo>
                  <a:lnTo>
                    <a:pt x="1008185" y="647114"/>
                  </a:lnTo>
                  <a:cubicBezTo>
                    <a:pt x="1003496" y="634609"/>
                    <a:pt x="1000988" y="621052"/>
                    <a:pt x="994117" y="609600"/>
                  </a:cubicBezTo>
                  <a:cubicBezTo>
                    <a:pt x="991218" y="604768"/>
                    <a:pt x="983570" y="604623"/>
                    <a:pt x="980050" y="600222"/>
                  </a:cubicBezTo>
                  <a:cubicBezTo>
                    <a:pt x="961862" y="577487"/>
                    <a:pt x="991984" y="591695"/>
                    <a:pt x="961293" y="581465"/>
                  </a:cubicBezTo>
                  <a:cubicBezTo>
                    <a:pt x="938651" y="558826"/>
                    <a:pt x="966193" y="587591"/>
                    <a:pt x="942536" y="558019"/>
                  </a:cubicBezTo>
                  <a:cubicBezTo>
                    <a:pt x="915804" y="524603"/>
                    <a:pt x="952649" y="577878"/>
                    <a:pt x="923779" y="534573"/>
                  </a:cubicBezTo>
                  <a:cubicBezTo>
                    <a:pt x="922216" y="529884"/>
                    <a:pt x="921963" y="524527"/>
                    <a:pt x="919090" y="520505"/>
                  </a:cubicBezTo>
                  <a:cubicBezTo>
                    <a:pt x="913951" y="513310"/>
                    <a:pt x="900333" y="501748"/>
                    <a:pt x="900333" y="501748"/>
                  </a:cubicBezTo>
                  <a:lnTo>
                    <a:pt x="890954" y="473613"/>
                  </a:lnTo>
                  <a:cubicBezTo>
                    <a:pt x="889391" y="468924"/>
                    <a:pt x="888476" y="463966"/>
                    <a:pt x="886265" y="459545"/>
                  </a:cubicBezTo>
                  <a:lnTo>
                    <a:pt x="881576" y="450167"/>
                  </a:lnTo>
                  <a:lnTo>
                    <a:pt x="890954" y="440788"/>
                  </a:lnTo>
                  <a:lnTo>
                    <a:pt x="928468" y="454856"/>
                  </a:lnTo>
                  <a:cubicBezTo>
                    <a:pt x="933113" y="456545"/>
                    <a:pt x="938297" y="457002"/>
                    <a:pt x="942536" y="459545"/>
                  </a:cubicBezTo>
                  <a:cubicBezTo>
                    <a:pt x="946327" y="461820"/>
                    <a:pt x="947960" y="466947"/>
                    <a:pt x="951914" y="468924"/>
                  </a:cubicBezTo>
                  <a:cubicBezTo>
                    <a:pt x="960756" y="473345"/>
                    <a:pt x="970671" y="475176"/>
                    <a:pt x="980050" y="478302"/>
                  </a:cubicBezTo>
                  <a:lnTo>
                    <a:pt x="994117" y="482991"/>
                  </a:lnTo>
                  <a:cubicBezTo>
                    <a:pt x="997243" y="486117"/>
                    <a:pt x="999705" y="490095"/>
                    <a:pt x="1003496" y="492370"/>
                  </a:cubicBezTo>
                  <a:cubicBezTo>
                    <a:pt x="1019046" y="501700"/>
                    <a:pt x="1017563" y="490805"/>
                    <a:pt x="1017563" y="501748"/>
                  </a:cubicBezTo>
                  <a:lnTo>
                    <a:pt x="1017563" y="501748"/>
                  </a:lnTo>
                  <a:lnTo>
                    <a:pt x="1055077" y="464234"/>
                  </a:lnTo>
                  <a:lnTo>
                    <a:pt x="1045699" y="473613"/>
                  </a:lnTo>
                  <a:cubicBezTo>
                    <a:pt x="1042573" y="476739"/>
                    <a:pt x="1040514" y="481593"/>
                    <a:pt x="1036320" y="482991"/>
                  </a:cubicBezTo>
                  <a:lnTo>
                    <a:pt x="1022253" y="487680"/>
                  </a:lnTo>
                  <a:cubicBezTo>
                    <a:pt x="1023816" y="481428"/>
                    <a:pt x="1022049" y="473118"/>
                    <a:pt x="1026942" y="468924"/>
                  </a:cubicBezTo>
                  <a:cubicBezTo>
                    <a:pt x="1034448" y="462490"/>
                    <a:pt x="1055077" y="459545"/>
                    <a:pt x="1055077" y="459545"/>
                  </a:cubicBezTo>
                  <a:cubicBezTo>
                    <a:pt x="1058203" y="456419"/>
                    <a:pt x="1060502" y="452144"/>
                    <a:pt x="1064456" y="450167"/>
                  </a:cubicBezTo>
                  <a:cubicBezTo>
                    <a:pt x="1073298" y="445746"/>
                    <a:pt x="1083213" y="443914"/>
                    <a:pt x="1092591" y="440788"/>
                  </a:cubicBezTo>
                  <a:cubicBezTo>
                    <a:pt x="1097280" y="439225"/>
                    <a:pt x="1101716" y="436099"/>
                    <a:pt x="1106659" y="436099"/>
                  </a:cubicBezTo>
                  <a:lnTo>
                    <a:pt x="1144173" y="440788"/>
                  </a:lnTo>
                  <a:close/>
                </a:path>
              </a:pathLst>
            </a:custGeom>
            <a:grpFill/>
            <a:ln>
              <a:solidFill>
                <a:srgbClr val="B267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0D8EDAD-22EB-19C9-4DF6-BF6A124BA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12" t="15051" r="18360" b="25231"/>
            <a:stretch/>
          </p:blipFill>
          <p:spPr>
            <a:xfrm rot="19775162">
              <a:off x="7864013" y="4111747"/>
              <a:ext cx="425548" cy="422818"/>
            </a:xfrm>
            <a:prstGeom prst="rect">
              <a:avLst/>
            </a:prstGeom>
            <a:grpFill/>
          </p:spPr>
        </p:pic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64DA30EF-DF0A-727E-6A4F-B336B5D2D428}"/>
              </a:ext>
            </a:extLst>
          </p:cNvPr>
          <p:cNvSpPr/>
          <p:nvPr/>
        </p:nvSpPr>
        <p:spPr>
          <a:xfrm rot="20031523">
            <a:off x="8713529" y="3678076"/>
            <a:ext cx="888073" cy="1671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T-cells</a:t>
            </a:r>
          </a:p>
        </p:txBody>
      </p:sp>
    </p:spTree>
    <p:extLst>
      <p:ext uri="{BB962C8B-B14F-4D97-AF65-F5344CB8AC3E}">
        <p14:creationId xmlns:p14="http://schemas.microsoft.com/office/powerpoint/2010/main" val="2906599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15179-A151-F36B-E50C-D482D4F5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28AE5-2659-4004-D67D-16C67DCD8103}"/>
              </a:ext>
            </a:extLst>
          </p:cNvPr>
          <p:cNvSpPr txBox="1"/>
          <p:nvPr/>
        </p:nvSpPr>
        <p:spPr>
          <a:xfrm>
            <a:off x="8565161" y="6581001"/>
            <a:ext cx="36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Brook et al. 2019 </a:t>
            </a:r>
            <a:r>
              <a:rPr lang="en-US" sz="1200" i="1" dirty="0">
                <a:latin typeface="+mj-lt"/>
              </a:rPr>
              <a:t>J of Animal Ecology</a:t>
            </a:r>
            <a:endParaRPr lang="en-US" sz="1200" i="1" dirty="0">
              <a:latin typeface="+mj-lt"/>
              <a:cs typeface="Franklin Gothic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3036-B6EC-54AD-A121-B721ADC251E2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fitted model to age-seroprevalence data for E. </a:t>
            </a:r>
            <a:r>
              <a:rPr lang="en-US" sz="2800" dirty="0" err="1"/>
              <a:t>dupreanum</a:t>
            </a:r>
            <a:r>
              <a:rPr lang="en-US" sz="2800" dirty="0"/>
              <a:t> </a:t>
            </a:r>
            <a:r>
              <a:rPr lang="en-US" sz="2800" dirty="0" err="1"/>
              <a:t>Nipah</a:t>
            </a:r>
            <a:r>
              <a:rPr lang="en-US" sz="2800" dirty="0"/>
              <a:t> virus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2B3D1-A78F-3488-5D1E-C6C5A7C1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02" y="1789812"/>
            <a:ext cx="5703796" cy="479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0CFBAA-3CBD-2315-BC46-BD2FFF524AD8}"/>
              </a:ext>
            </a:extLst>
          </p:cNvPr>
          <p:cNvSpPr/>
          <p:nvPr/>
        </p:nvSpPr>
        <p:spPr>
          <a:xfrm>
            <a:off x="9322032" y="5129429"/>
            <a:ext cx="237466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Fit could be better in </a:t>
            </a:r>
            <a:r>
              <a:rPr lang="en-US" sz="2500" b="1" dirty="0">
                <a:solidFill>
                  <a:srgbClr val="C00000"/>
                </a:solidFill>
              </a:rPr>
              <a:t>late age classes</a:t>
            </a:r>
            <a:r>
              <a:rPr lang="en-US" sz="2500" dirty="0"/>
              <a:t>….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56CF07-E491-7094-40C2-D790FF8CADDF}"/>
              </a:ext>
            </a:extLst>
          </p:cNvPr>
          <p:cNvCxnSpPr>
            <a:cxnSpLocks/>
          </p:cNvCxnSpPr>
          <p:nvPr/>
        </p:nvCxnSpPr>
        <p:spPr>
          <a:xfrm flipH="1">
            <a:off x="8788672" y="5389502"/>
            <a:ext cx="47112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C1EAA42-E859-B388-2BC3-3D0F037F1C17}"/>
              </a:ext>
            </a:extLst>
          </p:cNvPr>
          <p:cNvSpPr/>
          <p:nvPr/>
        </p:nvSpPr>
        <p:spPr>
          <a:xfrm>
            <a:off x="6683927" y="4404193"/>
            <a:ext cx="2374668" cy="1988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A0976-1EE5-1994-DEB2-5EEF1AFBF83D}"/>
              </a:ext>
            </a:extLst>
          </p:cNvPr>
          <p:cNvSpPr/>
          <p:nvPr/>
        </p:nvSpPr>
        <p:spPr>
          <a:xfrm>
            <a:off x="241247" y="2951947"/>
            <a:ext cx="28832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We need more </a:t>
            </a:r>
            <a:r>
              <a:rPr lang="en-US" sz="2800" b="1" dirty="0">
                <a:solidFill>
                  <a:srgbClr val="C00000"/>
                </a:solidFill>
              </a:rPr>
              <a:t>field data </a:t>
            </a:r>
            <a:r>
              <a:rPr lang="en-US" sz="2800" b="1" dirty="0"/>
              <a:t>to evaluate fit!</a:t>
            </a:r>
          </a:p>
        </p:txBody>
      </p:sp>
    </p:spTree>
    <p:extLst>
      <p:ext uri="{BB962C8B-B14F-4D97-AF65-F5344CB8AC3E}">
        <p14:creationId xmlns:p14="http://schemas.microsoft.com/office/powerpoint/2010/main" val="1919542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15179-A151-F36B-E50C-D482D4F5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28AE5-2659-4004-D67D-16C67DCD8103}"/>
              </a:ext>
            </a:extLst>
          </p:cNvPr>
          <p:cNvSpPr txBox="1"/>
          <p:nvPr/>
        </p:nvSpPr>
        <p:spPr>
          <a:xfrm>
            <a:off x="8565161" y="6581001"/>
            <a:ext cx="36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Brook et al. 2019 </a:t>
            </a:r>
            <a:r>
              <a:rPr lang="en-US" sz="1200" i="1" dirty="0">
                <a:latin typeface="+mj-lt"/>
              </a:rPr>
              <a:t>J of Animal Ecology</a:t>
            </a:r>
            <a:endParaRPr lang="en-US" sz="1200" i="1" dirty="0">
              <a:latin typeface="+mj-lt"/>
              <a:cs typeface="Franklin Gothic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3036-B6EC-54AD-A121-B721ADC251E2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fitted model to age-seroprevalence data for E. </a:t>
            </a:r>
            <a:r>
              <a:rPr lang="en-US" sz="2800" dirty="0" err="1"/>
              <a:t>dupreanum</a:t>
            </a:r>
            <a:r>
              <a:rPr lang="en-US" sz="2800" dirty="0"/>
              <a:t> </a:t>
            </a:r>
            <a:r>
              <a:rPr lang="en-US" sz="2800" dirty="0" err="1"/>
              <a:t>Nipah</a:t>
            </a:r>
            <a:r>
              <a:rPr lang="en-US" sz="2800" dirty="0"/>
              <a:t> virus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2B3D1-A78F-3488-5D1E-C6C5A7C1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02" y="1789812"/>
            <a:ext cx="5703796" cy="479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0CFBAA-3CBD-2315-BC46-BD2FFF524AD8}"/>
              </a:ext>
            </a:extLst>
          </p:cNvPr>
          <p:cNvSpPr/>
          <p:nvPr/>
        </p:nvSpPr>
        <p:spPr>
          <a:xfrm>
            <a:off x="9322032" y="5129429"/>
            <a:ext cx="237466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Fit could be better in </a:t>
            </a:r>
            <a:r>
              <a:rPr lang="en-US" sz="2500" b="1" dirty="0">
                <a:solidFill>
                  <a:srgbClr val="C00000"/>
                </a:solidFill>
              </a:rPr>
              <a:t>late age classes</a:t>
            </a:r>
            <a:r>
              <a:rPr lang="en-US" sz="2500" dirty="0"/>
              <a:t>….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56CF07-E491-7094-40C2-D790FF8CADDF}"/>
              </a:ext>
            </a:extLst>
          </p:cNvPr>
          <p:cNvCxnSpPr>
            <a:cxnSpLocks/>
          </p:cNvCxnSpPr>
          <p:nvPr/>
        </p:nvCxnSpPr>
        <p:spPr>
          <a:xfrm flipH="1">
            <a:off x="8788672" y="5389502"/>
            <a:ext cx="47112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C1EAA42-E859-B388-2BC3-3D0F037F1C17}"/>
              </a:ext>
            </a:extLst>
          </p:cNvPr>
          <p:cNvSpPr/>
          <p:nvPr/>
        </p:nvSpPr>
        <p:spPr>
          <a:xfrm>
            <a:off x="6683927" y="4404193"/>
            <a:ext cx="2374668" cy="1988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A0976-1EE5-1994-DEB2-5EEF1AFBF83D}"/>
              </a:ext>
            </a:extLst>
          </p:cNvPr>
          <p:cNvSpPr/>
          <p:nvPr/>
        </p:nvSpPr>
        <p:spPr>
          <a:xfrm>
            <a:off x="209214" y="4367681"/>
            <a:ext cx="23508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Simulation can help us evaluate how much more.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842CD-3189-7E36-EFB7-A9A7DC5812A7}"/>
              </a:ext>
            </a:extLst>
          </p:cNvPr>
          <p:cNvSpPr/>
          <p:nvPr/>
        </p:nvSpPr>
        <p:spPr>
          <a:xfrm>
            <a:off x="241247" y="2951947"/>
            <a:ext cx="28832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We need more </a:t>
            </a:r>
            <a:r>
              <a:rPr lang="en-US" sz="2800" b="1" dirty="0">
                <a:solidFill>
                  <a:srgbClr val="C00000"/>
                </a:solidFill>
              </a:rPr>
              <a:t>field data </a:t>
            </a:r>
            <a:r>
              <a:rPr lang="en-US" sz="2800" b="1" dirty="0"/>
              <a:t>to evaluate fit!</a:t>
            </a:r>
          </a:p>
        </p:txBody>
      </p:sp>
    </p:spTree>
    <p:extLst>
      <p:ext uri="{BB962C8B-B14F-4D97-AF65-F5344CB8AC3E}">
        <p14:creationId xmlns:p14="http://schemas.microsoft.com/office/powerpoint/2010/main" val="359749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D4B0D-B08C-2581-EDA5-CADC7508F6BB}"/>
              </a:ext>
            </a:extLst>
          </p:cNvPr>
          <p:cNvSpPr txBox="1"/>
          <p:nvPr/>
        </p:nvSpPr>
        <p:spPr>
          <a:xfrm>
            <a:off x="1079500" y="1674674"/>
            <a:ext cx="98298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rational dialogue between researchers from multiple disciplines through a series of iterative steps, ultimately leading to improved causal inference and predictive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biologists and </a:t>
            </a:r>
            <a:r>
              <a:rPr lang="en-US" sz="3000" dirty="0" err="1"/>
              <a:t>modellers</a:t>
            </a:r>
            <a:r>
              <a:rPr lang="en-US" sz="3000" dirty="0"/>
              <a:t> collaborate at all stages of the study, from initial model formulation and field study design, to data collection and analysis.</a:t>
            </a:r>
          </a:p>
        </p:txBody>
      </p:sp>
    </p:spTree>
    <p:extLst>
      <p:ext uri="{BB962C8B-B14F-4D97-AF65-F5344CB8AC3E}">
        <p14:creationId xmlns:p14="http://schemas.microsoft.com/office/powerpoint/2010/main" val="1465141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simulated data at full population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BE9B0-1725-5D3C-D357-7B1D587D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276" y="1974850"/>
            <a:ext cx="7035948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86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simulated data after sub-sampling to 1000 bats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5520-70B4-0B7E-FB15-742D8FAD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90" y="1841401"/>
            <a:ext cx="6839319" cy="45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436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simulated data after sub-sampling to 1000 bats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5520-70B4-0B7E-FB15-742D8FAD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828701"/>
            <a:ext cx="6839319" cy="45244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4F5B04-FBF4-392D-BA00-B9182E13DD38}"/>
              </a:ext>
            </a:extLst>
          </p:cNvPr>
          <p:cNvSpPr/>
          <p:nvPr/>
        </p:nvSpPr>
        <p:spPr>
          <a:xfrm>
            <a:off x="939800" y="6334780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Would this plot look the same if we sub-sampled a second time?</a:t>
            </a:r>
          </a:p>
        </p:txBody>
      </p:sp>
    </p:spTree>
    <p:extLst>
      <p:ext uri="{BB962C8B-B14F-4D97-AF65-F5344CB8AC3E}">
        <p14:creationId xmlns:p14="http://schemas.microsoft.com/office/powerpoint/2010/main" val="2717251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fitted lifelong immunity model (hyp1) to data subsample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6A7AA8-820A-F789-0CF0-CBE40E67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00" y="1766456"/>
            <a:ext cx="6806397" cy="45026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97292F-A989-28D5-37D8-38A302F17737}"/>
              </a:ext>
            </a:extLst>
          </p:cNvPr>
          <p:cNvSpPr/>
          <p:nvPr/>
        </p:nvSpPr>
        <p:spPr>
          <a:xfrm>
            <a:off x="-4279900" y="6231265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AIC = 1277</a:t>
            </a:r>
          </a:p>
        </p:txBody>
      </p:sp>
    </p:spTree>
    <p:extLst>
      <p:ext uri="{BB962C8B-B14F-4D97-AF65-F5344CB8AC3E}">
        <p14:creationId xmlns:p14="http://schemas.microsoft.com/office/powerpoint/2010/main" val="771113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fitted lifelong immunity model (hyp1) to data subsample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ADAC94-5867-56E2-4657-9645801C2B25}"/>
              </a:ext>
            </a:extLst>
          </p:cNvPr>
          <p:cNvSpPr/>
          <p:nvPr/>
        </p:nvSpPr>
        <p:spPr>
          <a:xfrm>
            <a:off x="717549" y="6231265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What would change if we sub-sampled more data?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40A4A-E1CB-C0C8-2FC2-6F2358AE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00" y="1766456"/>
            <a:ext cx="6806397" cy="45026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148154-4A8A-B0D8-8C75-CA770D87A9A6}"/>
              </a:ext>
            </a:extLst>
          </p:cNvPr>
          <p:cNvSpPr/>
          <p:nvPr/>
        </p:nvSpPr>
        <p:spPr>
          <a:xfrm>
            <a:off x="-4279900" y="6231265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AIC = 1277</a:t>
            </a:r>
          </a:p>
        </p:txBody>
      </p:sp>
    </p:spTree>
    <p:extLst>
      <p:ext uri="{BB962C8B-B14F-4D97-AF65-F5344CB8AC3E}">
        <p14:creationId xmlns:p14="http://schemas.microsoft.com/office/powerpoint/2010/main" val="3101796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0D8A31-6E5D-4C67-694C-D9DE5F27F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852" y="1728572"/>
            <a:ext cx="7515948" cy="44981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257287-153F-276F-18C6-5FE0EDB806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Simulation and evaluation for mechanistic models</a:t>
            </a:r>
            <a:br>
              <a:rPr lang="en-US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579D0-CAE5-BF32-6A66-3D09ED0860E8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fitted waning immunity model (hyp2) to data subsample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88FDC1-1A23-9BCA-E68C-128A9BBB9324}"/>
              </a:ext>
            </a:extLst>
          </p:cNvPr>
          <p:cNvSpPr/>
          <p:nvPr/>
        </p:nvSpPr>
        <p:spPr>
          <a:xfrm>
            <a:off x="-4279900" y="6231265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AIC = 1291</a:t>
            </a:r>
          </a:p>
        </p:txBody>
      </p:sp>
    </p:spTree>
    <p:extLst>
      <p:ext uri="{BB962C8B-B14F-4D97-AF65-F5344CB8AC3E}">
        <p14:creationId xmlns:p14="http://schemas.microsoft.com/office/powerpoint/2010/main" val="41242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4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E8B8B8-2C0E-7C01-5485-A256DA086FDC}"/>
              </a:ext>
            </a:extLst>
          </p:cNvPr>
          <p:cNvSpPr/>
          <p:nvPr/>
        </p:nvSpPr>
        <p:spPr>
          <a:xfrm>
            <a:off x="4686300" y="1420812"/>
            <a:ext cx="4654175" cy="4981575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4AF8D2-CBEE-E415-8CC8-B30ABA7FBC70}"/>
              </a:ext>
            </a:extLst>
          </p:cNvPr>
          <p:cNvSpPr/>
          <p:nvPr/>
        </p:nvSpPr>
        <p:spPr>
          <a:xfrm>
            <a:off x="2672975" y="3683000"/>
            <a:ext cx="2026026" cy="27193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32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4640</TotalTime>
  <Words>2005</Words>
  <Application>Microsoft Macintosh PowerPoint</Application>
  <PresentationFormat>Widescreen</PresentationFormat>
  <Paragraphs>403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Inter</vt:lpstr>
      <vt:lpstr>Office Theme</vt:lpstr>
      <vt:lpstr>Study Design in Epidemiology and Ecology</vt:lpstr>
      <vt:lpstr>PowerPoint Presentation</vt:lpstr>
      <vt:lpstr>PowerPoint Presentation</vt:lpstr>
      <vt:lpstr>PowerPoint Presentation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Epidemiological Study Design</vt:lpstr>
      <vt:lpstr>Epidemiological Study Design</vt:lpstr>
      <vt:lpstr>Epidemiological Study Design</vt:lpstr>
      <vt:lpstr>Epidemiological Study Design</vt:lpstr>
      <vt:lpstr>Different Study Types in Epidemiology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Study Types in Epidemiology</vt:lpstr>
      <vt:lpstr>Different Study Types in Epidemiology</vt:lpstr>
      <vt:lpstr>Ecological Study (Sampling)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Analysis for Statistical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Analysis in R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101</cp:revision>
  <dcterms:created xsi:type="dcterms:W3CDTF">2018-01-14T04:11:12Z</dcterms:created>
  <dcterms:modified xsi:type="dcterms:W3CDTF">2022-12-12T04:19:32Z</dcterms:modified>
</cp:coreProperties>
</file>